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57" r:id="rId3"/>
    <p:sldId id="258" r:id="rId4"/>
    <p:sldId id="260" r:id="rId5"/>
    <p:sldId id="262" r:id="rId6"/>
    <p:sldId id="312" r:id="rId7"/>
    <p:sldId id="311" r:id="rId8"/>
    <p:sldId id="313" r:id="rId9"/>
    <p:sldId id="314" r:id="rId10"/>
    <p:sldId id="321" r:id="rId11"/>
    <p:sldId id="306" r:id="rId12"/>
    <p:sldId id="302" r:id="rId13"/>
    <p:sldId id="261" r:id="rId14"/>
    <p:sldId id="315" r:id="rId15"/>
    <p:sldId id="317" r:id="rId16"/>
    <p:sldId id="316" r:id="rId17"/>
    <p:sldId id="296" r:id="rId18"/>
    <p:sldId id="318" r:id="rId19"/>
    <p:sldId id="319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4C8"/>
    <a:srgbClr val="FFFFCC"/>
    <a:srgbClr val="FF9900"/>
    <a:srgbClr val="F3E80D"/>
    <a:srgbClr val="FFFF0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740" autoAdjust="0"/>
  </p:normalViewPr>
  <p:slideViewPr>
    <p:cSldViewPr snapToGrid="0" showGuides="1">
      <p:cViewPr varScale="1">
        <p:scale>
          <a:sx n="63" d="100"/>
          <a:sy n="63" d="100"/>
        </p:scale>
        <p:origin x="192" y="66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BE8C-124A-4B14-86CF-09F34719FF5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A333-7DF8-4A8B-B41D-15243002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48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240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694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92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53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1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29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333-7DF8-4A8B-B41D-152430022E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8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F5F-10A1-40F3-9D44-251FEC3073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7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Elle s’articule en trois grandes étapes :</a:t>
            </a:r>
          </a:p>
          <a:p>
            <a:r>
              <a:rPr lang="fr-FR" baseline="0" dirty="0" smtClean="0"/>
              <a:t>- Un volet de sensibilisation sous la forme de 6 cours d’1h30 conclus par une </a:t>
            </a:r>
            <a:r>
              <a:rPr lang="fr-FR" baseline="0" dirty="0" err="1" smtClean="0"/>
              <a:t>demie-heure</a:t>
            </a:r>
            <a:r>
              <a:rPr lang="fr-FR" baseline="0" dirty="0" smtClean="0"/>
              <a:t> de débat libre à chaque séance pour construire un socle commun de connaissances et s’interroger collectivement sur les représentations de ces connaissances.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 volet de mise en action sous la forme de projet de sensibilisation du grand public menés en équipe de 5, tuteurés en 6 séances d’une heure, pour mobiliser les connaissances, analyser les angles multiples, décider et entreprendre.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Une restitution publique des projets lors d’une journée portes ouvertes : l’évènement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look up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À travers cette progression, pédagogique, il s’agit pour les étudiant.es d’acquérir des savoirs sur les enjeux de transition écologique mais aussi des savoir-faire et savoir-être dans un groupe de travail et d’être mis en situation de représentation vis-à-vis du public et donc en responsabilité. Il s’agit aussi de développer leur confiance et leur dynamique en les faisant passer de sensibilisés à sensibilisateurs.</a:t>
            </a:r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F5F-10A1-40F3-9D44-251FEC3073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8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F5F-10A1-40F3-9D44-251FEC3073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8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F5F-10A1-40F3-9D44-251FEC3073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6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F5F-10A1-40F3-9D44-251FEC3073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4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F5F-10A1-40F3-9D44-251FEC3073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5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32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3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6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12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15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46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12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DC01-71CB-4CCE-B264-1B4D5250D05F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0537-A03C-462D-AF23-6EC661A65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96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3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7" r="6655"/>
          <a:stretch/>
        </p:blipFill>
        <p:spPr>
          <a:xfrm>
            <a:off x="0" y="0"/>
            <a:ext cx="6939643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60128" y="2504803"/>
            <a:ext cx="4321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Century Gothic" panose="020B0502020202020204" pitchFamily="34" charset="0"/>
              </a:rPr>
              <a:t>P.A.R.I.S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60127" y="3522617"/>
            <a:ext cx="4321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entury Gothic" panose="020B0502020202020204" pitchFamily="34" charset="0"/>
              </a:rPr>
              <a:t>Une</a:t>
            </a:r>
            <a:r>
              <a:rPr lang="en-GB" sz="2400" dirty="0" smtClean="0">
                <a:latin typeface="Century Gothic" panose="020B0502020202020204" pitchFamily="34" charset="0"/>
              </a:rPr>
              <a:t> action de transformation </a:t>
            </a:r>
            <a:r>
              <a:rPr lang="en-GB" sz="2400" dirty="0" err="1" smtClean="0">
                <a:latin typeface="Century Gothic" panose="020B0502020202020204" pitchFamily="34" charset="0"/>
              </a:rPr>
              <a:t>pédagogique</a:t>
            </a:r>
            <a:r>
              <a:rPr lang="en-GB" sz="2400" dirty="0" smtClean="0">
                <a:latin typeface="Century Gothic" panose="020B0502020202020204" pitchFamily="34" charset="0"/>
              </a:rPr>
              <a:t> transverse à </a:t>
            </a:r>
            <a:r>
              <a:rPr lang="en-GB" sz="2400" dirty="0" err="1" smtClean="0">
                <a:latin typeface="Century Gothic" panose="020B0502020202020204" pitchFamily="34" charset="0"/>
              </a:rPr>
              <a:t>Université</a:t>
            </a:r>
            <a:r>
              <a:rPr lang="en-GB" sz="2400" dirty="0" smtClean="0">
                <a:latin typeface="Century Gothic" panose="020B0502020202020204" pitchFamily="34" charset="0"/>
              </a:rPr>
              <a:t> Paris </a:t>
            </a:r>
            <a:r>
              <a:rPr lang="en-GB" sz="2400" dirty="0" err="1" smtClean="0">
                <a:latin typeface="Century Gothic" panose="020B0502020202020204" pitchFamily="34" charset="0"/>
              </a:rPr>
              <a:t>Cité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dirty="0" err="1" smtClean="0">
                <a:latin typeface="Century Gothic" panose="020B0502020202020204" pitchFamily="34" charset="0"/>
              </a:rPr>
              <a:t>Financement</a:t>
            </a:r>
            <a:r>
              <a:rPr lang="en-GB" dirty="0" smtClean="0">
                <a:latin typeface="Century Gothic" panose="020B0502020202020204" pitchFamily="34" charset="0"/>
              </a:rPr>
              <a:t> ANR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b="1" dirty="0" err="1" smtClean="0">
                <a:latin typeface="Century Gothic" panose="020B0502020202020204" pitchFamily="34" charset="0"/>
              </a:rPr>
              <a:t>Gaëlle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r>
              <a:rPr lang="en-GB" b="1" dirty="0" err="1" smtClean="0">
                <a:latin typeface="Century Gothic" panose="020B0502020202020204" pitchFamily="34" charset="0"/>
              </a:rPr>
              <a:t>Charron</a:t>
            </a:r>
            <a:r>
              <a:rPr lang="en-GB" b="1" dirty="0" smtClean="0">
                <a:latin typeface="Century Gothic" panose="020B0502020202020204" pitchFamily="34" charset="0"/>
              </a:rPr>
              <a:t> &amp; </a:t>
            </a:r>
            <a:r>
              <a:rPr lang="en-GB" b="1" dirty="0" err="1" smtClean="0">
                <a:latin typeface="Century Gothic" panose="020B0502020202020204" pitchFamily="34" charset="0"/>
              </a:rPr>
              <a:t>Léo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r>
              <a:rPr lang="en-GB" b="1" dirty="0" err="1" smtClean="0">
                <a:latin typeface="Century Gothic" panose="020B0502020202020204" pitchFamily="34" charset="0"/>
              </a:rPr>
              <a:t>Houdebine</a:t>
            </a:r>
            <a:r>
              <a:rPr lang="en-GB" b="1" dirty="0"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91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CF8-E81D-4615-8CA6-C60E6717243D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15"/>
          <p:cNvSpPr txBox="1"/>
          <p:nvPr/>
        </p:nvSpPr>
        <p:spPr>
          <a:xfrm>
            <a:off x="1030014" y="306038"/>
            <a:ext cx="108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l’UE transverse « Transition Ecologique et Enjeux Sociétaux » - TEES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7766" y="1622564"/>
            <a:ext cx="1057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entury Gothic" panose="020B0502020202020204" pitchFamily="34" charset="0"/>
              </a:rPr>
              <a:t>We</a:t>
            </a:r>
            <a:r>
              <a:rPr lang="fr-FR" b="1" dirty="0" smtClean="0">
                <a:latin typeface="Century Gothic" panose="020B0502020202020204" pitchFamily="34" charset="0"/>
              </a:rPr>
              <a:t> Look Up ! – Les réalisations des étudiant.es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82" y="2253590"/>
            <a:ext cx="5237370" cy="34846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2253591"/>
            <a:ext cx="5237345" cy="34846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77766" y="5927074"/>
            <a:ext cx="10684251" cy="369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Ateliers : végétalisation &amp; lessive maison inratables !</a:t>
            </a:r>
            <a:endParaRPr lang="fr-FR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63440" y="3429000"/>
            <a:ext cx="604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Dimensionnement</a:t>
            </a:r>
            <a:endParaRPr lang="fr-FR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6;p13"/>
          <p:cNvSpPr txBox="1"/>
          <p:nvPr/>
        </p:nvSpPr>
        <p:spPr>
          <a:xfrm>
            <a:off x="10690732" y="5006026"/>
            <a:ext cx="13261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Coût 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14" name="Google Shape;96;p13"/>
          <p:cNvSpPr txBox="1"/>
          <p:nvPr/>
        </p:nvSpPr>
        <p:spPr>
          <a:xfrm>
            <a:off x="10690733" y="3234638"/>
            <a:ext cx="13261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RH 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CF8-E81D-4615-8CA6-C60E6717243D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15"/>
          <p:cNvSpPr txBox="1"/>
          <p:nvPr/>
        </p:nvSpPr>
        <p:spPr>
          <a:xfrm>
            <a:off x="1030014" y="289411"/>
            <a:ext cx="108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Objectif 100 % : le challenge de la montée en échelle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382929" y="1928630"/>
            <a:ext cx="2211553" cy="584775"/>
          </a:xfrm>
          <a:prstGeom prst="rect">
            <a:avLst/>
          </a:prstGeom>
          <a:solidFill>
            <a:srgbClr val="8DEB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entury Gothic" panose="020B0502020202020204" pitchFamily="34" charset="0"/>
              </a:rPr>
              <a:t>12 h de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sensib</a:t>
            </a:r>
            <a:r>
              <a:rPr lang="fr-FR" sz="1600" b="1" dirty="0" smtClean="0">
                <a:latin typeface="Century Gothic" panose="020B0502020202020204" pitchFamily="34" charset="0"/>
              </a:rPr>
              <a:t> en amphi</a:t>
            </a:r>
            <a:endParaRPr lang="fr-FR" sz="1600" b="1" baseline="-25000" dirty="0" smtClean="0">
              <a:latin typeface="Century Gothic" panose="020B0502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69668" y="1905134"/>
            <a:ext cx="2552704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entury Gothic" panose="020B0502020202020204" pitchFamily="34" charset="0"/>
              </a:rPr>
              <a:t>6 h de projet</a:t>
            </a:r>
          </a:p>
          <a:p>
            <a:pPr algn="ctr"/>
            <a:r>
              <a:rPr lang="fr-FR" sz="1600" b="1" dirty="0" smtClean="0">
                <a:latin typeface="Century Gothic" panose="020B0502020202020204" pitchFamily="34" charset="0"/>
              </a:rPr>
              <a:t>en tutorat</a:t>
            </a:r>
            <a:endParaRPr lang="fr-FR" sz="1600" b="1" dirty="0">
              <a:latin typeface="Century Gothic" panose="020B0502020202020204" pitchFamily="34" charset="0"/>
            </a:endParaRPr>
          </a:p>
        </p:txBody>
      </p:sp>
      <p:sp>
        <p:nvSpPr>
          <p:cNvPr id="21" name="Google Shape;96;p13"/>
          <p:cNvSpPr txBox="1"/>
          <p:nvPr/>
        </p:nvSpPr>
        <p:spPr>
          <a:xfrm>
            <a:off x="566924" y="1997486"/>
            <a:ext cx="34748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L’UE TEES en obligatoire ?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32956" y="2090554"/>
            <a:ext cx="99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+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26" y="3761115"/>
            <a:ext cx="1215577" cy="1053500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33781"/>
              </p:ext>
            </p:extLst>
          </p:nvPr>
        </p:nvGraphicFramePr>
        <p:xfrm>
          <a:off x="1532478" y="2911630"/>
          <a:ext cx="8127999" cy="2494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entury Gothic" panose="020B0502020202020204" pitchFamily="34" charset="0"/>
                        </a:rPr>
                        <a:t>Taille groupe</a:t>
                      </a:r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entury Gothic" panose="020B0502020202020204" pitchFamily="34" charset="0"/>
                        </a:rPr>
                        <a:t>200</a:t>
                      </a:r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Nombre de groupes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Century Gothic" panose="020B0502020202020204" pitchFamily="34" charset="0"/>
                        </a:rPr>
                        <a:t>50</a:t>
                      </a:r>
                      <a:endParaRPr lang="fr-FR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Century Gothic" panose="020B0502020202020204" pitchFamily="34" charset="0"/>
                        </a:rPr>
                        <a:t>2000</a:t>
                      </a:r>
                      <a:endParaRPr lang="fr-FR" sz="2400" b="1" dirty="0">
                        <a:latin typeface="Century Gothic" panose="020B0502020202020204" pitchFamily="34" charset="0"/>
                      </a:endParaRPr>
                    </a:p>
                  </a:txBody>
                  <a:tcPr marT="108000" marB="108000"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473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entury Gothic" panose="020B0502020202020204" pitchFamily="34" charset="0"/>
                        </a:rPr>
                        <a:t>Coût horaire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entury Gothic" panose="020B0502020202020204" pitchFamily="34" charset="0"/>
                        </a:rPr>
                        <a:t>60 €</a:t>
                      </a:r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entury Gothic" panose="020B0502020202020204" pitchFamily="34" charset="0"/>
                        </a:rPr>
                        <a:t>60 €</a:t>
                      </a:r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Coût total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Century Gothic" panose="020B0502020202020204" pitchFamily="34" charset="0"/>
                        </a:rPr>
                        <a:t>36 k€/an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Century Gothic" panose="020B0502020202020204" pitchFamily="34" charset="0"/>
                        </a:rPr>
                        <a:t>720 k€/an</a:t>
                      </a:r>
                      <a:endParaRPr lang="fr-FR" sz="2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9660477" y="1951004"/>
                <a:ext cx="2211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600" b="1" dirty="0" smtClean="0">
                    <a:latin typeface="Century Gothic" panose="020B0502020202020204" pitchFamily="34" charset="0"/>
                  </a:rPr>
                  <a:t>10 000 étudiant.es en L2</a:t>
                </a:r>
                <a:endParaRPr lang="fr-FR" sz="1600" b="1" baseline="-25000" dirty="0" smtClean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477" y="1951004"/>
                <a:ext cx="2211553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 r="-1653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223591" y="2597509"/>
            <a:ext cx="10482711" cy="280858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2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384471" y="3429000"/>
            <a:ext cx="509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Notre plan</a:t>
            </a:r>
            <a:endParaRPr lang="fr-FR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Diversifier et élargir le vivier des enseignant.es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9050" y="24241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Google Shape;109;p14"/>
          <p:cNvSpPr txBox="1"/>
          <p:nvPr/>
        </p:nvSpPr>
        <p:spPr>
          <a:xfrm>
            <a:off x="2035477" y="4134100"/>
            <a:ext cx="2705488" cy="120028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 smtClean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Dopage des UE disciplinaires existantes </a:t>
            </a:r>
          </a:p>
        </p:txBody>
      </p:sp>
      <p:sp>
        <p:nvSpPr>
          <p:cNvPr id="18" name="Google Shape;111;p14"/>
          <p:cNvSpPr txBox="1"/>
          <p:nvPr/>
        </p:nvSpPr>
        <p:spPr>
          <a:xfrm>
            <a:off x="2035477" y="2069518"/>
            <a:ext cx="8251015" cy="1292621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fr-FR" b="1" i="0" u="none" strike="noStrike" baseline="-25000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Formation des encadrant.es</a:t>
            </a:r>
          </a:p>
          <a:p>
            <a:pPr algn="ctr"/>
            <a:endParaRPr lang="fr-FR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EC, PRAG, doctorant.es, étudiant.es de master</a:t>
            </a:r>
          </a:p>
          <a:p>
            <a:pPr algn="ctr"/>
            <a:endParaRPr lang="fr-FR" b="1" baseline="-25000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Google Shape;112;p14"/>
          <p:cNvSpPr txBox="1"/>
          <p:nvPr/>
        </p:nvSpPr>
        <p:spPr>
          <a:xfrm>
            <a:off x="4814026" y="4122233"/>
            <a:ext cx="2693915" cy="1200288"/>
          </a:xfrm>
          <a:prstGeom prst="rect">
            <a:avLst/>
          </a:prstGeom>
          <a:solidFill>
            <a:srgbClr val="30DC3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Développement de nouvelles UE </a:t>
            </a:r>
            <a:r>
              <a:rPr lang="fr-FR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 </a:t>
            </a:r>
            <a:r>
              <a:rPr lang="fr-FR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sensib</a:t>
            </a:r>
            <a:endParaRPr lang="fr-FR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12;p14"/>
          <p:cNvSpPr txBox="1"/>
          <p:nvPr/>
        </p:nvSpPr>
        <p:spPr>
          <a:xfrm>
            <a:off x="7593496" y="4128457"/>
            <a:ext cx="2692996" cy="1200288"/>
          </a:xfrm>
          <a:prstGeom prst="rect">
            <a:avLst/>
          </a:prstGeom>
          <a:solidFill>
            <a:srgbClr val="30DC3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Développement de nouvelles UE de projet</a:t>
            </a:r>
            <a:endParaRPr lang="fr-FR" b="1" dirty="0" smtClean="0">
              <a:effectLst/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06" y="3196227"/>
            <a:ext cx="4694840" cy="8915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86" y="3196227"/>
            <a:ext cx="5835816" cy="8915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6" y="3196227"/>
            <a:ext cx="123444" cy="8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Diversifier et élargir le vivier des enseignant.es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9050" y="24241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Google Shape;111;p14"/>
          <p:cNvSpPr txBox="1"/>
          <p:nvPr/>
        </p:nvSpPr>
        <p:spPr>
          <a:xfrm>
            <a:off x="1959277" y="1597078"/>
            <a:ext cx="8251015" cy="1200288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fr-FR" b="1" i="0" u="none" strike="noStrike" baseline="-25000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Formation des encadrant.es</a:t>
            </a:r>
          </a:p>
          <a:p>
            <a:pPr algn="ctr"/>
            <a:endParaRPr lang="fr-FR" b="1" baseline="-25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EC, PRAG, doctorant.es, étudiant.es de master</a:t>
            </a:r>
          </a:p>
          <a:p>
            <a:pPr algn="ctr"/>
            <a:endParaRPr lang="fr-FR" b="1" baseline="-25000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Google Shape;111;p14"/>
          <p:cNvSpPr txBox="1"/>
          <p:nvPr/>
        </p:nvSpPr>
        <p:spPr>
          <a:xfrm>
            <a:off x="2035477" y="3375843"/>
            <a:ext cx="2662984" cy="1979989"/>
          </a:xfrm>
          <a:prstGeom prst="rect">
            <a:avLst/>
          </a:prstGeom>
          <a:solidFill>
            <a:srgbClr val="FFFFCC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fr-FR" sz="1600" b="1" i="0" u="none" strike="noStrike" baseline="-25000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sz="16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Accompagnement pédagogique TEEP</a:t>
            </a:r>
          </a:p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</a:t>
            </a:r>
          </a:p>
          <a:p>
            <a:pPr algn="ctr"/>
            <a:r>
              <a:rPr lang="fr-FR" sz="16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Transition écologique et enjeux pédagogique</a:t>
            </a:r>
          </a:p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12 h cours + 6 h ateliers</a:t>
            </a:r>
            <a:endParaRPr lang="fr-FR" sz="1600" b="1" i="0" u="none" strike="noStrike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sz="1600" b="1" dirty="0" smtClean="0">
                <a:latin typeface="Century Gothic" panose="020B0502020202020204" pitchFamily="34" charset="0"/>
              </a:rPr>
              <a:t>pédagogiques</a:t>
            </a:r>
            <a:endParaRPr lang="fr-FR" sz="1600" b="1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Google Shape;111;p14"/>
          <p:cNvSpPr txBox="1"/>
          <p:nvPr/>
        </p:nvSpPr>
        <p:spPr>
          <a:xfrm>
            <a:off x="4829492" y="3375843"/>
            <a:ext cx="2662984" cy="2000507"/>
          </a:xfrm>
          <a:prstGeom prst="rect">
            <a:avLst/>
          </a:prstGeom>
          <a:solidFill>
            <a:srgbClr val="FF9900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fr-FR" sz="1600" b="1" i="0" u="none" strike="noStrike" baseline="-25000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sz="16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Formation doctorale au tutorat TEES</a:t>
            </a:r>
          </a:p>
          <a:p>
            <a:pPr algn="ctr"/>
            <a:endParaRPr lang="fr-FR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12 h </a:t>
            </a:r>
            <a:r>
              <a:rPr lang="fr-FR" sz="1600" b="1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sensib</a:t>
            </a:r>
            <a:r>
              <a:rPr lang="fr-FR" sz="16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+ 2 h formation tutorat + accompagnement tutorat TEES</a:t>
            </a:r>
          </a:p>
        </p:txBody>
      </p:sp>
      <p:sp>
        <p:nvSpPr>
          <p:cNvPr id="15" name="Google Shape;111;p14"/>
          <p:cNvSpPr txBox="1"/>
          <p:nvPr/>
        </p:nvSpPr>
        <p:spPr>
          <a:xfrm>
            <a:off x="7623508" y="3375842"/>
            <a:ext cx="2662984" cy="1979989"/>
          </a:xfrm>
          <a:prstGeom prst="rect">
            <a:avLst/>
          </a:prstGeom>
          <a:solidFill>
            <a:srgbClr val="F3E80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fr-FR" sz="1600" b="1" i="0" u="none" strike="noStrike" baseline="-25000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sz="16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UE gestion de projet soutenable – </a:t>
            </a:r>
          </a:p>
          <a:p>
            <a:pPr algn="ctr"/>
            <a:r>
              <a:rPr lang="fr-FR" sz="16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UE libre en L3, M1, M2</a:t>
            </a:r>
          </a:p>
          <a:p>
            <a:pPr algn="ctr"/>
            <a:endParaRPr lang="fr-FR" sz="1600" b="1" i="0" u="none" strike="noStrike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 h de </a:t>
            </a:r>
            <a:r>
              <a:rPr lang="fr-FR" sz="16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sensib</a:t>
            </a:r>
            <a:r>
              <a:rPr 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transition + 3 h </a:t>
            </a:r>
            <a:r>
              <a:rPr lang="fr-FR" sz="16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sensib</a:t>
            </a:r>
            <a:r>
              <a:rPr 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gestion de projet + 12 h projet</a:t>
            </a:r>
            <a:endParaRPr lang="fr-FR" sz="1600" b="1" i="0" u="none" strike="noStrike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Google Shape;111;p14"/>
          <p:cNvSpPr txBox="1"/>
          <p:nvPr/>
        </p:nvSpPr>
        <p:spPr>
          <a:xfrm>
            <a:off x="2035477" y="5537176"/>
            <a:ext cx="2662984" cy="523180"/>
          </a:xfrm>
          <a:prstGeom prst="rect">
            <a:avLst/>
          </a:prstGeom>
          <a:solidFill>
            <a:srgbClr val="FFFFC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14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Lancé au printemps </a:t>
            </a:r>
            <a:r>
              <a:rPr lang="fr-FR" sz="14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2023</a:t>
            </a:r>
          </a:p>
          <a:p>
            <a:pPr algn="ctr"/>
            <a:r>
              <a:rPr lang="fr-FR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24 inscrit.es, 12 vont au bout</a:t>
            </a:r>
            <a:endParaRPr lang="fr-FR" sz="1400" b="1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2" name="Google Shape;111;p14"/>
          <p:cNvSpPr txBox="1"/>
          <p:nvPr/>
        </p:nvSpPr>
        <p:spPr>
          <a:xfrm>
            <a:off x="4829492" y="5537176"/>
            <a:ext cx="2662984" cy="523180"/>
          </a:xfrm>
          <a:prstGeom prst="rect">
            <a:avLst/>
          </a:prstGeom>
          <a:solidFill>
            <a:srgbClr val="FF99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14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Lancé au printemps </a:t>
            </a:r>
            <a:r>
              <a:rPr lang="fr-FR" sz="14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2023</a:t>
            </a:r>
          </a:p>
          <a:p>
            <a:pPr algn="ctr"/>
            <a:r>
              <a:rPr lang="fr-FR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14 inscrit.es, 6 </a:t>
            </a:r>
            <a:r>
              <a:rPr lang="fr-FR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tuteur.rices</a:t>
            </a:r>
            <a:endParaRPr lang="fr-FR" sz="1400" b="1" dirty="0" smtClean="0">
              <a:effectLst/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111;p14"/>
              <p:cNvSpPr txBox="1"/>
              <p:nvPr/>
            </p:nvSpPr>
            <p:spPr>
              <a:xfrm>
                <a:off x="7623508" y="5544813"/>
                <a:ext cx="2662984" cy="523180"/>
              </a:xfrm>
              <a:prstGeom prst="rect">
                <a:avLst/>
              </a:prstGeom>
              <a:solidFill>
                <a:srgbClr val="F3E80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fr-FR" sz="1400" b="1" i="0" u="none" strike="noStrike" dirty="0" smtClean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Lancement</a:t>
                </a:r>
                <a:r>
                  <a:rPr lang="fr-FR" sz="1400" b="1" i="0" u="none" strike="noStrike" baseline="-25000" dirty="0" smtClean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fr-FR" sz="1400" b="1" i="0" u="none" strike="noStrike" dirty="0" smtClean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printemps 2024 </a:t>
                </a:r>
                <a:r>
                  <a:rPr lang="fr-FR" sz="1400" b="1" i="0" u="none" strike="noStrike" dirty="0" smtClean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!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00" b="1" dirty="0" smtClean="0">
                    <a:effectLst/>
                    <a:latin typeface="Century Gothic" panose="020B0502020202020204" pitchFamily="34" charset="0"/>
                  </a:rPr>
                  <a:t>30 étudiant.es</a:t>
                </a:r>
                <a:endParaRPr lang="fr-FR" sz="1400" b="1" dirty="0" smtClean="0">
                  <a:effectLst/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3" name="Google Shape;111;p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508" y="5544813"/>
                <a:ext cx="2662984" cy="523180"/>
              </a:xfrm>
              <a:prstGeom prst="rect">
                <a:avLst/>
              </a:prstGeom>
              <a:blipFill rotWithShape="0">
                <a:blip r:embed="rId4"/>
                <a:stretch>
                  <a:fillRect t="-2353"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7985760" y="2813499"/>
            <a:ext cx="0" cy="4478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62600" y="2813499"/>
            <a:ext cx="0" cy="4478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855720" y="2813499"/>
            <a:ext cx="0" cy="4478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Simplifier la conception des UE dédiées à la transition écologique 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5317" y="2295288"/>
            <a:ext cx="357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Kit sensibilisation transdisciplinaire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96502" y="4091543"/>
            <a:ext cx="243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Kit apprentissage par projet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32660" y="5498293"/>
            <a:ext cx="77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Ou toute combinaison de ces blocs…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4084321" y="3891064"/>
            <a:ext cx="5811024" cy="119611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/>
          <a:stretch/>
        </p:blipFill>
        <p:spPr>
          <a:xfrm>
            <a:off x="4084321" y="2052536"/>
            <a:ext cx="5811024" cy="12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L’accompagnement TEEP – Transition écologique et enjeux pédagogiques</a:t>
            </a:r>
            <a:endParaRPr lang="fr-FR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66800" y="3475150"/>
            <a:ext cx="3197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anose="020B0502020202020204" pitchFamily="34" charset="0"/>
              </a:rPr>
              <a:t>Le même que celui des étudiant.es TEES !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 smtClean="0">
                <a:latin typeface="Century Gothic" panose="020B0502020202020204" pitchFamily="34" charset="0"/>
              </a:rPr>
              <a:t>6 cours de 2h en amphi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98876" y="3511594"/>
            <a:ext cx="3223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anose="020B0502020202020204" pitchFamily="34" charset="0"/>
              </a:rPr>
              <a:t>2 ateliers de 3 h, en équipe interdisciplinaire</a:t>
            </a:r>
          </a:p>
          <a:p>
            <a:endParaRPr lang="fr-FR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Century Gothic" panose="020B0502020202020204" pitchFamily="34" charset="0"/>
              </a:rPr>
              <a:t>Doper une UE disciplinaire dans laquelle on intervient.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Century Gothic" panose="020B0502020202020204" pitchFamily="34" charset="0"/>
              </a:rPr>
              <a:t>Créer une nouvelle UE dédiée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 smtClean="0"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01528" y="3508853"/>
            <a:ext cx="291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anose="020B0502020202020204" pitchFamily="34" charset="0"/>
              </a:rPr>
              <a:t>colloque pédagogique d’établissement, une fois par an.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latin typeface="Century Gothic" panose="020B0502020202020204" pitchFamily="34" charset="0"/>
              </a:rPr>
              <a:t>Le 6 juillet ! Venez !</a:t>
            </a:r>
          </a:p>
          <a:p>
            <a:endParaRPr lang="fr-FR" sz="14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1" y="2617713"/>
            <a:ext cx="10058400" cy="85743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996371" y="4989308"/>
            <a:ext cx="188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24 apprenant.es par semestre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532860" y="5241864"/>
            <a:ext cx="312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18 HETD de décharge financées</a:t>
            </a:r>
          </a:p>
        </p:txBody>
      </p:sp>
    </p:spTree>
    <p:extLst>
      <p:ext uri="{BB962C8B-B14F-4D97-AF65-F5344CB8AC3E}">
        <p14:creationId xmlns:p14="http://schemas.microsoft.com/office/powerpoint/2010/main" val="41255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TEEP : On cueille déjà des fruits !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317" y="1572210"/>
            <a:ext cx="10034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entury Gothic" panose="020B0502020202020204" pitchFamily="34" charset="0"/>
              </a:rPr>
              <a:t>Sensibilisation transdisciplinaire obligatoire en L2 en Sciences Biomédicales &amp; en Mathématiques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04" y="3453219"/>
            <a:ext cx="7808991" cy="1143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95817" y="5123130"/>
                <a:ext cx="100346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1" dirty="0">
                    <a:latin typeface="Century Gothic" panose="020B0502020202020204" pitchFamily="34" charset="0"/>
                  </a:rPr>
                  <a:t> </a:t>
                </a:r>
                <a:r>
                  <a:rPr lang="fr-FR" sz="2000" b="1" dirty="0" smtClean="0">
                    <a:latin typeface="Century Gothic" panose="020B0502020202020204" pitchFamily="34" charset="0"/>
                  </a:rPr>
                  <a:t>Lobbying maquette fait par l’équipe d’apprenant.es elle-même !</a:t>
                </a:r>
                <a:endParaRPr lang="fr-FR" sz="2000" b="1" dirty="0">
                  <a:latin typeface="Century Gothic" panose="020B0502020202020204" pitchFamily="34" charset="0"/>
                </a:endParaRPr>
              </a:p>
              <a:p>
                <a:endParaRPr lang="fr-FR" sz="20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17" y="5123130"/>
                <a:ext cx="10034603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4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95817" y="5650039"/>
            <a:ext cx="1057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Sandrine Calvet-Vitale, Caroline Chauvet</a:t>
            </a:r>
            <a:r>
              <a:rPr lang="fr-FR" sz="1600" b="1" dirty="0">
                <a:latin typeface="Century Gothic" panose="020B0502020202020204" pitchFamily="34" charset="0"/>
              </a:rPr>
              <a:t>, Armelle Melet, Etienne </a:t>
            </a:r>
            <a:r>
              <a:rPr lang="fr-FR" sz="1600" b="1" dirty="0" smtClean="0">
                <a:latin typeface="Century Gothic" panose="020B0502020202020204" pitchFamily="34" charset="0"/>
              </a:rPr>
              <a:t>Blanc, </a:t>
            </a:r>
            <a:r>
              <a:rPr lang="fr-FR" sz="1600" b="1" dirty="0">
                <a:latin typeface="Century Gothic" panose="020B0502020202020204" pitchFamily="34" charset="0"/>
              </a:rPr>
              <a:t>Benjamin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Doisteau</a:t>
            </a:r>
            <a:r>
              <a:rPr lang="fr-FR" sz="1600" b="1" dirty="0" smtClean="0">
                <a:latin typeface="Century Gothic" panose="020B0502020202020204" pitchFamily="34" charset="0"/>
              </a:rPr>
              <a:t> (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Biomed</a:t>
            </a:r>
            <a:r>
              <a:rPr lang="fr-FR" sz="1600" b="1" dirty="0" smtClean="0">
                <a:latin typeface="Century Gothic" panose="020B0502020202020204" pitchFamily="34" charset="0"/>
              </a:rPr>
              <a:t>.)</a:t>
            </a:r>
          </a:p>
          <a:p>
            <a:r>
              <a:rPr lang="fr-FR" sz="1600" b="1" dirty="0" smtClean="0">
                <a:latin typeface="Century Gothic" panose="020B0502020202020204" pitchFamily="34" charset="0"/>
              </a:rPr>
              <a:t> Séverine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Leidwanger</a:t>
            </a:r>
            <a:r>
              <a:rPr lang="fr-FR" sz="1600" b="1" dirty="0" smtClean="0">
                <a:latin typeface="Century Gothic" panose="020B0502020202020204" pitchFamily="34" charset="0"/>
              </a:rPr>
              <a:t>,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Gentiana</a:t>
            </a:r>
            <a:r>
              <a:rPr lang="fr-FR" sz="1600" b="1" dirty="0" smtClean="0">
                <a:latin typeface="Century Gothic" panose="020B0502020202020204" pitchFamily="34" charset="0"/>
              </a:rPr>
              <a:t>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Danila</a:t>
            </a:r>
            <a:r>
              <a:rPr lang="fr-FR" sz="1600" b="1" dirty="0" smtClean="0">
                <a:latin typeface="Century Gothic" panose="020B0502020202020204" pitchFamily="34" charset="0"/>
              </a:rPr>
              <a:t> (Maths)</a:t>
            </a:r>
            <a:endParaRPr lang="fr-FR" sz="1600" b="1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55316" y="2095313"/>
                <a:ext cx="100346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b="1" dirty="0">
                  <a:latin typeface="Century Gothic" panose="020B0502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b="1" dirty="0" smtClean="0">
                    <a:latin typeface="Century Gothic" panose="020B0502020202020204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b="1" dirty="0" smtClean="0">
                    <a:latin typeface="Century Gothic" panose="020B0502020202020204" pitchFamily="34" charset="0"/>
                  </a:rPr>
                  <a:t>200 étudiant.es, ouverture en optionnel au S2 2023-2024</a:t>
                </a:r>
              </a:p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b="1" dirty="0">
                    <a:latin typeface="Century Gothic" panose="020B0502020202020204" pitchFamily="34" charset="0"/>
                  </a:rPr>
                  <a:t> Sur la base du kit de sensibilisation transdisciplinaire</a:t>
                </a:r>
              </a:p>
              <a:p>
                <a:endParaRPr lang="fr-FR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6" y="2095313"/>
                <a:ext cx="10034603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74" y="4764214"/>
            <a:ext cx="1005842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TEEP : On cueille déjà des fruits !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317" y="1572210"/>
            <a:ext cx="1003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entury Gothic" panose="020B0502020202020204" pitchFamily="34" charset="0"/>
              </a:rPr>
              <a:t>Dopage d’UE par un projet autour de l’analyse du cycle de vie – L1 Physique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04" y="3453219"/>
            <a:ext cx="7808991" cy="1143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95817" y="5123130"/>
                <a:ext cx="100346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1" dirty="0">
                    <a:latin typeface="Century Gothic" panose="020B0502020202020204" pitchFamily="34" charset="0"/>
                  </a:rPr>
                  <a:t> </a:t>
                </a:r>
                <a:r>
                  <a:rPr lang="fr-FR" sz="2000" b="1" dirty="0" smtClean="0">
                    <a:latin typeface="Century Gothic" panose="020B0502020202020204" pitchFamily="34" charset="0"/>
                  </a:rPr>
                  <a:t>Lobbying maquette fait par l’équipe d’apprenant.es elle-même !</a:t>
                </a:r>
                <a:endParaRPr lang="fr-FR" sz="2000" b="1" dirty="0">
                  <a:latin typeface="Century Gothic" panose="020B0502020202020204" pitchFamily="34" charset="0"/>
                </a:endParaRPr>
              </a:p>
              <a:p>
                <a:endParaRPr lang="fr-FR" sz="20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17" y="5123130"/>
                <a:ext cx="10034603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4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95817" y="5650039"/>
            <a:ext cx="1057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Sandrine Calvet-Vitale, Caroline Chauvet</a:t>
            </a:r>
            <a:r>
              <a:rPr lang="fr-FR" sz="1600" b="1" dirty="0">
                <a:latin typeface="Century Gothic" panose="020B0502020202020204" pitchFamily="34" charset="0"/>
              </a:rPr>
              <a:t>, Armelle Melet, Etienne </a:t>
            </a:r>
            <a:r>
              <a:rPr lang="fr-FR" sz="1600" b="1" dirty="0" smtClean="0">
                <a:latin typeface="Century Gothic" panose="020B0502020202020204" pitchFamily="34" charset="0"/>
              </a:rPr>
              <a:t>Blanc, </a:t>
            </a:r>
            <a:r>
              <a:rPr lang="fr-FR" sz="1600" b="1" dirty="0">
                <a:latin typeface="Century Gothic" panose="020B0502020202020204" pitchFamily="34" charset="0"/>
              </a:rPr>
              <a:t>Benjamin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Doisteau</a:t>
            </a:r>
            <a:r>
              <a:rPr lang="fr-FR" sz="1600" b="1" dirty="0" smtClean="0">
                <a:latin typeface="Century Gothic" panose="020B0502020202020204" pitchFamily="34" charset="0"/>
              </a:rPr>
              <a:t> (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Biomed</a:t>
            </a:r>
            <a:r>
              <a:rPr lang="fr-FR" sz="1600" b="1" dirty="0" smtClean="0">
                <a:latin typeface="Century Gothic" panose="020B0502020202020204" pitchFamily="34" charset="0"/>
              </a:rPr>
              <a:t>.)</a:t>
            </a:r>
          </a:p>
          <a:p>
            <a:r>
              <a:rPr lang="fr-FR" sz="1600" b="1" dirty="0" smtClean="0">
                <a:latin typeface="Century Gothic" panose="020B0502020202020204" pitchFamily="34" charset="0"/>
              </a:rPr>
              <a:t>Séverine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Leidwanger</a:t>
            </a:r>
            <a:r>
              <a:rPr lang="fr-FR" sz="1600" b="1" dirty="0" smtClean="0">
                <a:latin typeface="Century Gothic" panose="020B0502020202020204" pitchFamily="34" charset="0"/>
              </a:rPr>
              <a:t>,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Gentiana</a:t>
            </a:r>
            <a:r>
              <a:rPr lang="fr-FR" sz="1600" b="1" dirty="0" smtClean="0">
                <a:latin typeface="Century Gothic" panose="020B0502020202020204" pitchFamily="34" charset="0"/>
              </a:rPr>
              <a:t>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Danila</a:t>
            </a:r>
            <a:r>
              <a:rPr lang="fr-FR" sz="1600" b="1" dirty="0" smtClean="0">
                <a:latin typeface="Century Gothic" panose="020B0502020202020204" pitchFamily="34" charset="0"/>
              </a:rPr>
              <a:t> (Maths)</a:t>
            </a:r>
            <a:endParaRPr lang="fr-FR" sz="1600" b="1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55316" y="2095313"/>
                <a:ext cx="100346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b="1" dirty="0">
                  <a:latin typeface="Century Gothic" panose="020B0502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b="1" dirty="0" smtClean="0">
                    <a:latin typeface="Century Gothic" panose="020B0502020202020204" pitchFamily="34" charset="0"/>
                  </a:rPr>
                  <a:t> 150 étudiant.es, à négocier dans la maquette</a:t>
                </a:r>
              </a:p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b="1" dirty="0">
                    <a:latin typeface="Century Gothic" panose="020B0502020202020204" pitchFamily="34" charset="0"/>
                  </a:rPr>
                  <a:t> 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Fusion entre kit projet et UE méthodologie du travail universitaire en discussion</a:t>
                </a:r>
                <a:endParaRPr lang="fr-FR" b="1" dirty="0">
                  <a:latin typeface="Century Gothic" panose="020B0502020202020204" pitchFamily="34" charset="0"/>
                </a:endParaRPr>
              </a:p>
              <a:p>
                <a:endParaRPr lang="fr-FR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6" y="2095313"/>
                <a:ext cx="10034603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384471" y="3429000"/>
            <a:ext cx="4321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Objectifs stratégiques</a:t>
            </a:r>
            <a:endParaRPr lang="fr-FR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05200" y="3575961"/>
            <a:ext cx="918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en discute avec plaisir !</a:t>
            </a:r>
            <a:endParaRPr lang="fr-FR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1) Enseignement interdisciplinaire des Objectifs de Développement Durable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479391"/>
            <a:ext cx="7429500" cy="38261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02773" y="5336064"/>
            <a:ext cx="91864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Développer des enseignements pilotes pour massifier l’enseignement des ODD, en conformité avec </a:t>
            </a:r>
            <a:r>
              <a:rPr lang="fr-FR" b="1" dirty="0" err="1" smtClean="0">
                <a:latin typeface="Century Gothic" panose="020B0502020202020204" pitchFamily="34" charset="0"/>
              </a:rPr>
              <a:t>Jouzel</a:t>
            </a:r>
            <a:r>
              <a:rPr lang="fr-FR" b="1" dirty="0" smtClean="0">
                <a:latin typeface="Century Gothic" panose="020B0502020202020204" pitchFamily="34" charset="0"/>
              </a:rPr>
              <a:t> 2</a:t>
            </a:r>
          </a:p>
          <a:p>
            <a:pPr algn="ctr"/>
            <a:endParaRPr lang="fr-FR" b="1" baseline="-250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400" b="1" dirty="0" smtClean="0">
                <a:solidFill>
                  <a:srgbClr val="0094C8"/>
                </a:solidFill>
                <a:latin typeface="Century Gothic" panose="020B0502020202020204" pitchFamily="34" charset="0"/>
              </a:rPr>
              <a:t>100% des étudiant.es, </a:t>
            </a:r>
            <a:r>
              <a:rPr lang="fr-FR" sz="1400" b="1" dirty="0" smtClean="0">
                <a:solidFill>
                  <a:srgbClr val="0094C8"/>
                </a:solidFill>
                <a:latin typeface="Century Gothic" panose="020B0502020202020204" pitchFamily="34" charset="0"/>
              </a:rPr>
              <a:t>socle </a:t>
            </a:r>
            <a:r>
              <a:rPr lang="fr-FR" sz="1400" b="1" dirty="0">
                <a:solidFill>
                  <a:srgbClr val="0094C8"/>
                </a:solidFill>
                <a:latin typeface="Century Gothic" panose="020B0502020202020204" pitchFamily="34" charset="0"/>
              </a:rPr>
              <a:t>commun transdisciplinaire, </a:t>
            </a:r>
            <a:r>
              <a:rPr lang="fr-FR" sz="1400" b="1" dirty="0" smtClean="0">
                <a:solidFill>
                  <a:srgbClr val="0094C8"/>
                </a:solidFill>
                <a:latin typeface="Century Gothic" panose="020B0502020202020204" pitchFamily="34" charset="0"/>
              </a:rPr>
              <a:t>pédagogie par projet</a:t>
            </a:r>
            <a:endParaRPr lang="fr-FR" sz="1400" b="1" dirty="0">
              <a:solidFill>
                <a:srgbClr val="0094C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2) L’apprentissage par projets ancrés sur le territoire parisien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50381" y="3212332"/>
            <a:ext cx="3709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entury Gothic" panose="020B0502020202020204" pitchFamily="34" charset="0"/>
              </a:rPr>
              <a:t>Apprendre par le </a:t>
            </a:r>
            <a:r>
              <a:rPr lang="fr-FR" b="1" i="1" dirty="0" smtClean="0">
                <a:latin typeface="Century Gothic" panose="020B0502020202020204" pitchFamily="34" charset="0"/>
              </a:rPr>
              <a:t>faire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entury Gothic" panose="020B0502020202020204" pitchFamily="34" charset="0"/>
              </a:rPr>
              <a:t>Apprendre par le </a:t>
            </a:r>
            <a:r>
              <a:rPr lang="fr-FR" b="1" i="1" dirty="0" smtClean="0">
                <a:latin typeface="Century Gothic" panose="020B0502020202020204" pitchFamily="34" charset="0"/>
              </a:rPr>
              <a:t>faire communauté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entury Gothic" panose="020B0502020202020204" pitchFamily="34" charset="0"/>
              </a:rPr>
              <a:t>Apprendre</a:t>
            </a:r>
            <a:r>
              <a:rPr lang="fr-FR" b="1" i="1" dirty="0" smtClean="0">
                <a:latin typeface="Century Gothic" panose="020B0502020202020204" pitchFamily="34" charset="0"/>
              </a:rPr>
              <a:t> </a:t>
            </a:r>
            <a:r>
              <a:rPr lang="fr-FR" b="1" dirty="0" smtClean="0">
                <a:latin typeface="Century Gothic" panose="020B0502020202020204" pitchFamily="34" charset="0"/>
              </a:rPr>
              <a:t>par</a:t>
            </a:r>
            <a:r>
              <a:rPr lang="fr-FR" b="1" i="1" dirty="0" smtClean="0">
                <a:latin typeface="Century Gothic" panose="020B0502020202020204" pitchFamily="34" charset="0"/>
              </a:rPr>
              <a:t> son environnement personnel</a:t>
            </a:r>
            <a:r>
              <a:rPr lang="fr-FR" b="1" dirty="0" smtClean="0">
                <a:latin typeface="Century Gothic" panose="020B0502020202020204" pitchFamily="34" charset="0"/>
              </a:rPr>
              <a:t> : Paris, le campus…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1155" y="1808073"/>
            <a:ext cx="1000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Se mettre en situation d’interdisciplinarité en étudiant ou résolvant un problème complexe et concret du territoire, en équipe mixte</a:t>
            </a:r>
            <a:endParaRPr lang="fr-FR" sz="24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18" y="3965488"/>
            <a:ext cx="1031440" cy="9844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65131" y="2967428"/>
            <a:ext cx="4740728" cy="1754326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b="1" baseline="-250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Se tourner vers la citoyenneté :</a:t>
            </a:r>
          </a:p>
          <a:p>
            <a:pPr algn="ctr"/>
            <a:endParaRPr lang="fr-FR" b="1" baseline="-250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se révéler en tant qu’</a:t>
            </a:r>
            <a:r>
              <a:rPr lang="fr-FR" b="1" dirty="0" err="1" smtClean="0">
                <a:latin typeface="Century Gothic" panose="020B0502020202020204" pitchFamily="34" charset="0"/>
              </a:rPr>
              <a:t>acteur.rice</a:t>
            </a:r>
            <a:r>
              <a:rPr lang="fr-FR" b="1" dirty="0" smtClean="0">
                <a:latin typeface="Century Gothic" panose="020B0502020202020204" pitchFamily="34" charset="0"/>
              </a:rPr>
              <a:t> de valeur sur son territoire, quelque soit son cursus</a:t>
            </a:r>
          </a:p>
          <a:p>
            <a:pPr algn="ctr"/>
            <a:endParaRPr lang="fr-FR" b="1" baseline="-25000" dirty="0">
              <a:latin typeface="Century Gothic" panose="020B0502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56" y="4806783"/>
            <a:ext cx="1594576" cy="16009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302">
            <a:off x="4827218" y="2897816"/>
            <a:ext cx="817247" cy="8089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5443979"/>
            <a:ext cx="1230338" cy="6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0871" y="306038"/>
            <a:ext cx="1145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Articulation de la stratégie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1155" y="5927631"/>
            <a:ext cx="1000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En équipe mixtes en niveaux et disciplines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649" y="1528486"/>
            <a:ext cx="9309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doter de la ressource humaine nécessaire au déploiement des deux formats</a:t>
            </a:r>
            <a:endParaRPr lang="fr-FR" sz="1600" b="0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5477" y="4725794"/>
            <a:ext cx="3915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Tester des enseignements pilotes sur des cohortes de quelques centaines d’</a:t>
            </a:r>
            <a:r>
              <a:rPr lang="fr-FR" sz="1600" b="0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étudiant·es</a:t>
            </a:r>
            <a:r>
              <a:rPr lang="fr-FR" sz="16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fr-FR" sz="1600" b="0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8049" y="4730732"/>
            <a:ext cx="431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Impliquer </a:t>
            </a:r>
            <a:r>
              <a:rPr lang="fr-FR" sz="1600" b="0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tous·tes</a:t>
            </a:r>
            <a:r>
              <a:rPr lang="fr-FR" sz="16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les </a:t>
            </a:r>
            <a:r>
              <a:rPr lang="fr-FR" sz="1600" b="0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étudiant·es</a:t>
            </a:r>
            <a:r>
              <a:rPr lang="fr-FR" sz="16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indépendamment de leur filière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UE disciplinaires dopées à 15 % d’ODD</a:t>
            </a:r>
            <a:endParaRPr lang="fr-FR" sz="1600" b="0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9050" y="24241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Google Shape;109;p14"/>
          <p:cNvSpPr txBox="1"/>
          <p:nvPr/>
        </p:nvSpPr>
        <p:spPr>
          <a:xfrm>
            <a:off x="6308049" y="3028324"/>
            <a:ext cx="3978443" cy="1477287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 smtClean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Dopage des UE disciplinaires existantes </a:t>
            </a:r>
          </a:p>
          <a:p>
            <a:pPr algn="ctr"/>
            <a:endParaRPr lang="fr-FR" b="1" i="0" u="none" strike="noStrike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(sans négociation de maquette)</a:t>
            </a:r>
            <a:endParaRPr lang="fr-FR" b="1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Google Shape;111;p14"/>
          <p:cNvSpPr txBox="1"/>
          <p:nvPr/>
        </p:nvSpPr>
        <p:spPr>
          <a:xfrm>
            <a:off x="2035477" y="2069518"/>
            <a:ext cx="8251015" cy="738623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fr-FR" b="1" i="0" u="none" strike="noStrike" baseline="-25000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Formation des encadrant.es</a:t>
            </a:r>
          </a:p>
          <a:p>
            <a:pPr algn="ctr"/>
            <a:endParaRPr lang="fr-FR" b="1" baseline="-25000" dirty="0" smtClean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Google Shape;112;p14"/>
          <p:cNvSpPr txBox="1"/>
          <p:nvPr/>
        </p:nvSpPr>
        <p:spPr>
          <a:xfrm>
            <a:off x="2035477" y="3028324"/>
            <a:ext cx="3915921" cy="1477287"/>
          </a:xfrm>
          <a:prstGeom prst="rect">
            <a:avLst/>
          </a:prstGeom>
          <a:solidFill>
            <a:srgbClr val="30DC3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Développement de nouvelles UE dédiées aux </a:t>
            </a:r>
            <a:r>
              <a:rPr lang="fr-FR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ODD</a:t>
            </a:r>
            <a:r>
              <a:rPr lang="fr-FR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à pédagogie sur projet</a:t>
            </a:r>
            <a:endParaRPr lang="fr-FR" b="1" dirty="0" smtClean="0">
              <a:effectLst/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00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4428533" y="1740173"/>
                <a:ext cx="7351987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latin typeface="Century Gothic" panose="020B0502020202020204" pitchFamily="34" charset="0"/>
                  </a:rPr>
                  <a:t>UE transdisciplinaire </a:t>
                </a:r>
              </a:p>
              <a:p>
                <a:r>
                  <a:rPr lang="fr-FR" b="1" dirty="0" smtClean="0">
                    <a:latin typeface="Century Gothic" panose="020B0502020202020204" pitchFamily="34" charset="0"/>
                  </a:rPr>
                  <a:t>(13 </a:t>
                </a:r>
                <a:r>
                  <a:rPr lang="fr-FR" b="1" dirty="0">
                    <a:latin typeface="Century Gothic" panose="020B0502020202020204" pitchFamily="34" charset="0"/>
                  </a:rPr>
                  <a:t>disciplines représentées, ~34 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intervenant.es 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)</a:t>
                </a:r>
              </a:p>
              <a:p>
                <a:endParaRPr lang="fr-FR" b="1" dirty="0">
                  <a:latin typeface="Century Gothic" panose="020B0502020202020204" pitchFamily="34" charset="0"/>
                </a:endParaRPr>
              </a:p>
              <a:p>
                <a:r>
                  <a:rPr lang="fr-FR" b="1" dirty="0" smtClean="0">
                    <a:latin typeface="Century Gothic" panose="020B0502020202020204" pitchFamily="34" charset="0"/>
                  </a:rPr>
                  <a:t>Ouverte à toutes les mentions de licence, de L1 à L3,</a:t>
                </a:r>
              </a:p>
              <a:p>
                <a:r>
                  <a:rPr lang="fr-FR" b="1" dirty="0" smtClean="0">
                    <a:latin typeface="Century Gothic" panose="020B0502020202020204" pitchFamily="34" charset="0"/>
                  </a:rPr>
                  <a:t>Tous les semestres</a:t>
                </a:r>
                <a:endParaRPr lang="fr-FR" b="1" dirty="0" smtClean="0">
                  <a:latin typeface="Century Gothic" panose="020B0502020202020204" pitchFamily="34" charset="0"/>
                </a:endParaRPr>
              </a:p>
              <a:p>
                <a:endParaRPr lang="fr-FR" b="1" dirty="0">
                  <a:latin typeface="Century Gothic" panose="020B0502020202020204" pitchFamily="34" charset="0"/>
                </a:endParaRPr>
              </a:p>
              <a:p>
                <a:endParaRPr lang="fr-FR" b="1" dirty="0" smtClean="0">
                  <a:latin typeface="Century Gothic" panose="020B0502020202020204" pitchFamily="34" charset="0"/>
                </a:endParaRPr>
              </a:p>
              <a:p>
                <a:r>
                  <a:rPr lang="fr-FR" b="1" dirty="0" smtClean="0">
                    <a:latin typeface="Century Gothic" panose="020B0502020202020204" pitchFamily="34" charset="0"/>
                  </a:rPr>
                  <a:t>Edition S2 2022-2023 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: </a:t>
                </a:r>
                <a:endParaRPr lang="fr-FR" b="1" dirty="0" smtClean="0">
                  <a:latin typeface="Century Gothic" panose="020B0502020202020204" pitchFamily="34" charset="0"/>
                </a:endParaRPr>
              </a:p>
              <a:p>
                <a:r>
                  <a:rPr lang="fr-FR" b="1" dirty="0" smtClean="0">
                    <a:latin typeface="Century Gothic" panose="020B0502020202020204" pitchFamily="34" charset="0"/>
                  </a:rPr>
                  <a:t>120 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inscrit.es, dont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b="1" dirty="0" smtClean="0">
                    <a:latin typeface="Century Gothic" panose="020B0502020202020204" pitchFamily="34" charset="0"/>
                  </a:rPr>
                  <a:t> santé,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b="1" dirty="0" smtClean="0">
                    <a:latin typeface="Century Gothic" panose="020B0502020202020204" pitchFamily="34" charset="0"/>
                  </a:rPr>
                  <a:t> SHS,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 smtClean="0">
                    <a:latin typeface="Century Gothic" panose="020B0502020202020204" pitchFamily="34" charset="0"/>
                  </a:rPr>
                  <a:t>sciences 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dures</a:t>
                </a:r>
              </a:p>
              <a:p>
                <a:endParaRPr lang="fr-FR" b="1" dirty="0">
                  <a:latin typeface="Century Gothic" panose="020B0502020202020204" pitchFamily="34" charset="0"/>
                </a:endParaRPr>
              </a:p>
              <a:p>
                <a:r>
                  <a:rPr lang="fr-FR" b="1" dirty="0" smtClean="0">
                    <a:latin typeface="Century Gothic" panose="020B0502020202020204" pitchFamily="34" charset="0"/>
                  </a:rPr>
                  <a:t>12 h de </a:t>
                </a:r>
                <a:r>
                  <a:rPr lang="fr-FR" b="1" dirty="0" err="1" smtClean="0">
                    <a:latin typeface="Century Gothic" panose="020B0502020202020204" pitchFamily="34" charset="0"/>
                  </a:rPr>
                  <a:t>sensib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, 6 h de projet tuteuré</a:t>
                </a:r>
                <a:endParaRPr lang="fr-FR" b="1" dirty="0" smtClean="0">
                  <a:latin typeface="Century Gothic" panose="020B0502020202020204" pitchFamily="34" charset="0"/>
                </a:endParaRPr>
              </a:p>
              <a:p>
                <a:endParaRPr lang="fr-FR" b="1" baseline="-25000" dirty="0" smtClean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533" y="1740173"/>
                <a:ext cx="7351987" cy="3323987"/>
              </a:xfrm>
              <a:prstGeom prst="rect">
                <a:avLst/>
              </a:prstGeom>
              <a:blipFill rotWithShape="0">
                <a:blip r:embed="rId4"/>
                <a:stretch>
                  <a:fillRect l="-663" t="-9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9" y="1454399"/>
            <a:ext cx="3764142" cy="529325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CF8-E81D-4615-8CA6-C60E6717243D}" type="slidenum">
              <a:rPr lang="en-GB" smtClean="0"/>
              <a:t>6</a:t>
            </a:fld>
            <a:endParaRPr lang="en-GB"/>
          </a:p>
        </p:txBody>
      </p:sp>
      <p:sp>
        <p:nvSpPr>
          <p:cNvPr id="3" name="TextBox 15"/>
          <p:cNvSpPr txBox="1"/>
          <p:nvPr/>
        </p:nvSpPr>
        <p:spPr>
          <a:xfrm>
            <a:off x="1030014" y="289411"/>
            <a:ext cx="108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l’UE transverse « Transition Ecologique et Enjeux Sociétaux » - TEES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428533" y="5370043"/>
            <a:ext cx="7033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168 </a:t>
            </a:r>
            <a:r>
              <a:rPr lang="fr-FR" altLang="fr-FR" sz="20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HETD</a:t>
            </a:r>
            <a:r>
              <a:rPr lang="fr-FR" altLang="fr-FR" sz="20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11 k€</a:t>
            </a:r>
            <a:endParaRPr lang="fr-FR" altLang="fr-FR" sz="2000" b="1" dirty="0">
              <a:solidFill>
                <a:srgbClr val="00B05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18561" y="6039266"/>
            <a:ext cx="6843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entury Gothic" panose="020B0502020202020204" pitchFamily="34" charset="0"/>
              </a:rPr>
              <a:t>Crédit innovation pédagogique de l’</a:t>
            </a:r>
            <a:r>
              <a:rPr lang="fr-FR" sz="1200" i="1" dirty="0" err="1" smtClean="0">
                <a:latin typeface="Century Gothic" panose="020B0502020202020204" pitchFamily="34" charset="0"/>
              </a:rPr>
              <a:t>Idex</a:t>
            </a:r>
            <a:r>
              <a:rPr lang="fr-FR" sz="1200" i="1" dirty="0" smtClean="0">
                <a:latin typeface="Century Gothic" panose="020B0502020202020204" pitchFamily="34" charset="0"/>
              </a:rPr>
              <a:t> d’UPC. </a:t>
            </a:r>
            <a:endParaRPr lang="fr-FR" sz="1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CF8-E81D-4615-8CA6-C60E6717243D}" type="slidenum">
              <a:rPr lang="en-GB" smtClean="0">
                <a:latin typeface="Century Gothic" panose="020B0502020202020204" pitchFamily="34" charset="0"/>
              </a:rPr>
              <a:t>7</a:t>
            </a:fld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1030014" y="306038"/>
            <a:ext cx="108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L’UE transverse « Transition Ecologique et Enjeux Sociétaux » - TEES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9867" y="3300412"/>
            <a:ext cx="319784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Socle </a:t>
            </a:r>
            <a:r>
              <a:rPr lang="fr-FR" sz="1600" b="1" dirty="0" smtClean="0">
                <a:latin typeface="Century Gothic" panose="020B0502020202020204" pitchFamily="34" charset="0"/>
              </a:rPr>
              <a:t>commun</a:t>
            </a:r>
          </a:p>
          <a:p>
            <a:endParaRPr lang="fr-FR" sz="1600" b="1" baseline="-25000" dirty="0" smtClean="0"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latin typeface="Century Gothic" panose="020B0502020202020204" pitchFamily="34" charset="0"/>
              </a:rPr>
              <a:t>12 h </a:t>
            </a:r>
            <a:r>
              <a:rPr lang="fr-FR" sz="1600" b="1" dirty="0" smtClean="0">
                <a:latin typeface="Century Gothic" panose="020B0502020202020204" pitchFamily="34" charset="0"/>
              </a:rPr>
              <a:t>d’amphis</a:t>
            </a:r>
            <a:endParaRPr lang="fr-FR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4039" y="3334115"/>
            <a:ext cx="2970897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Projets en équipes interdisciplinaires de </a:t>
            </a:r>
            <a:r>
              <a:rPr lang="fr-FR" sz="1600" b="1" dirty="0" smtClean="0">
                <a:latin typeface="Century Gothic" panose="020B0502020202020204" pitchFamily="34" charset="0"/>
              </a:rPr>
              <a:t>5</a:t>
            </a:r>
          </a:p>
          <a:p>
            <a:endParaRPr lang="fr-FR" sz="1600" b="1" baseline="-25000" dirty="0" smtClean="0"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latin typeface="Century Gothic" panose="020B0502020202020204" pitchFamily="34" charset="0"/>
              </a:rPr>
              <a:t>6 h de tutorat</a:t>
            </a:r>
          </a:p>
          <a:p>
            <a:endParaRPr lang="fr-FR" sz="16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7" y="2430942"/>
            <a:ext cx="10058400" cy="85743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75555" y="3349339"/>
            <a:ext cx="298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entury Gothic" panose="020B0502020202020204" pitchFamily="34" charset="0"/>
              </a:rPr>
              <a:t>Restitution publique :</a:t>
            </a:r>
          </a:p>
          <a:p>
            <a:endParaRPr lang="fr-FR" sz="1600" b="1" dirty="0"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latin typeface="Century Gothic" panose="020B0502020202020204" pitchFamily="34" charset="0"/>
              </a:rPr>
              <a:t>l’événement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We</a:t>
            </a:r>
            <a:r>
              <a:rPr lang="fr-FR" sz="1600" b="1" dirty="0" smtClean="0">
                <a:latin typeface="Century Gothic" panose="020B0502020202020204" pitchFamily="34" charset="0"/>
              </a:rPr>
              <a:t> Look </a:t>
            </a:r>
            <a:r>
              <a:rPr lang="fr-FR" sz="1600" b="1" dirty="0" smtClean="0">
                <a:latin typeface="Century Gothic" panose="020B0502020202020204" pitchFamily="34" charset="0"/>
              </a:rPr>
              <a:t>Up</a:t>
            </a:r>
            <a:endParaRPr lang="fr-FR" sz="1600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9867" y="4660389"/>
            <a:ext cx="319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Savoir</a:t>
            </a:r>
            <a:endParaRPr lang="fr-FR" sz="2000" b="1" dirty="0" smtClean="0"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97231" y="4676468"/>
            <a:ext cx="322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Savoir </a:t>
            </a:r>
            <a:r>
              <a:rPr lang="fr-FR" sz="2000" b="1" dirty="0" smtClean="0">
                <a:latin typeface="Century Gothic" panose="020B0502020202020204" pitchFamily="34" charset="0"/>
              </a:rPr>
              <a:t>faire, savoir </a:t>
            </a:r>
            <a:r>
              <a:rPr lang="fr-FR" sz="2000" b="1" dirty="0" smtClean="0">
                <a:latin typeface="Century Gothic" panose="020B0502020202020204" pitchFamily="34" charset="0"/>
              </a:rPr>
              <a:t>être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91469" y="4523419"/>
            <a:ext cx="250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Être </a:t>
            </a:r>
            <a:r>
              <a:rPr lang="fr-FR" sz="2000" b="1" dirty="0" smtClean="0">
                <a:latin typeface="Century Gothic" panose="020B0502020202020204" pitchFamily="34" charset="0"/>
              </a:rPr>
              <a:t>en responsabilité</a:t>
            </a:r>
          </a:p>
        </p:txBody>
      </p:sp>
    </p:spTree>
    <p:extLst>
      <p:ext uri="{BB962C8B-B14F-4D97-AF65-F5344CB8AC3E}">
        <p14:creationId xmlns:p14="http://schemas.microsoft.com/office/powerpoint/2010/main" val="191464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41" y="2203738"/>
            <a:ext cx="5129359" cy="342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2203738"/>
            <a:ext cx="5129359" cy="3420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CF8-E81D-4615-8CA6-C60E6717243D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extBox 15"/>
          <p:cNvSpPr txBox="1"/>
          <p:nvPr/>
        </p:nvSpPr>
        <p:spPr>
          <a:xfrm>
            <a:off x="1030014" y="306038"/>
            <a:ext cx="108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l’UE transverse « Transition Ecologique et Enjeux Sociétaux » - TEES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7766" y="1622564"/>
            <a:ext cx="1057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entury Gothic" panose="020B0502020202020204" pitchFamily="34" charset="0"/>
              </a:rPr>
              <a:t>We</a:t>
            </a:r>
            <a:r>
              <a:rPr lang="fr-FR" b="1" dirty="0" smtClean="0">
                <a:latin typeface="Century Gothic" panose="020B0502020202020204" pitchFamily="34" charset="0"/>
              </a:rPr>
              <a:t> Look Up ! – Les réalisations des étudiant.es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77766" y="5835580"/>
            <a:ext cx="1057603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Sensibilisation : jeux &amp; quizz</a:t>
            </a:r>
            <a:endParaRPr lang="fr-FR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CF8-E81D-4615-8CA6-C60E6717243D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15"/>
          <p:cNvSpPr txBox="1"/>
          <p:nvPr/>
        </p:nvSpPr>
        <p:spPr>
          <a:xfrm>
            <a:off x="1030014" y="306038"/>
            <a:ext cx="108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l’UE transverse « Transition Ecologique et Enjeux Sociétaux » - TEES</a:t>
            </a:r>
            <a:endParaRPr lang="fr-FR" sz="2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7766" y="1622564"/>
            <a:ext cx="1057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entury Gothic" panose="020B0502020202020204" pitchFamily="34" charset="0"/>
              </a:rPr>
              <a:t>We</a:t>
            </a:r>
            <a:r>
              <a:rPr lang="fr-FR" b="1" dirty="0" smtClean="0">
                <a:latin typeface="Century Gothic" panose="020B0502020202020204" pitchFamily="34" charset="0"/>
              </a:rPr>
              <a:t> Look Up ! – Les réalisations des étudiant.es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22950" y="6007285"/>
            <a:ext cx="10339067" cy="369332"/>
          </a:xfrm>
          <a:prstGeom prst="rect">
            <a:avLst/>
          </a:prstGeom>
          <a:solidFill>
            <a:srgbClr val="8DEB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Incitations à la transition individuelle heureuse 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74758" y="2210919"/>
            <a:ext cx="367147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entury Gothic" panose="020B0502020202020204" pitchFamily="34" charset="0"/>
              </a:rPr>
              <a:t>C</a:t>
            </a:r>
            <a:r>
              <a:rPr lang="fr-FR" sz="1400" b="1" dirty="0" smtClean="0">
                <a:latin typeface="Century Gothic" panose="020B0502020202020204" pitchFamily="34" charset="0"/>
              </a:rPr>
              <a:t>ôté projet</a:t>
            </a:r>
            <a:endParaRPr lang="fr-FR" sz="1400" b="1" dirty="0">
              <a:latin typeface="Century Gothic" panose="020B0502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92" y="2311033"/>
            <a:ext cx="5399325" cy="360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/>
          <a:stretch/>
        </p:blipFill>
        <p:spPr>
          <a:xfrm>
            <a:off x="1122950" y="2300919"/>
            <a:ext cx="464213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1029</Words>
  <Application>Microsoft Office PowerPoint</Application>
  <PresentationFormat>Grand écran</PresentationFormat>
  <Paragraphs>203</Paragraphs>
  <Slides>20</Slides>
  <Notes>15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</cp:lastModifiedBy>
  <cp:revision>92</cp:revision>
  <dcterms:created xsi:type="dcterms:W3CDTF">2022-10-01T12:05:08Z</dcterms:created>
  <dcterms:modified xsi:type="dcterms:W3CDTF">2023-07-04T21:05:15Z</dcterms:modified>
</cp:coreProperties>
</file>