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0" r:id="rId1"/>
  </p:sldMasterIdLst>
  <p:notesMasterIdLst>
    <p:notesMasterId r:id="rId27"/>
  </p:notesMasterIdLst>
  <p:sldIdLst>
    <p:sldId id="256" r:id="rId2"/>
    <p:sldId id="512" r:id="rId3"/>
    <p:sldId id="515" r:id="rId4"/>
    <p:sldId id="513" r:id="rId5"/>
    <p:sldId id="258" r:id="rId6"/>
    <p:sldId id="557" r:id="rId7"/>
    <p:sldId id="517" r:id="rId8"/>
    <p:sldId id="530" r:id="rId9"/>
    <p:sldId id="514" r:id="rId10"/>
    <p:sldId id="523" r:id="rId11"/>
    <p:sldId id="533" r:id="rId12"/>
    <p:sldId id="538" r:id="rId13"/>
    <p:sldId id="560" r:id="rId14"/>
    <p:sldId id="265" r:id="rId15"/>
    <p:sldId id="535" r:id="rId16"/>
    <p:sldId id="537" r:id="rId17"/>
    <p:sldId id="539" r:id="rId18"/>
    <p:sldId id="536" r:id="rId19"/>
    <p:sldId id="548" r:id="rId20"/>
    <p:sldId id="550" r:id="rId21"/>
    <p:sldId id="552" r:id="rId22"/>
    <p:sldId id="555" r:id="rId23"/>
    <p:sldId id="543" r:id="rId24"/>
    <p:sldId id="559" r:id="rId25"/>
    <p:sldId id="546" r:id="rId26"/>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6"/>
    <p:restoredTop sz="92817"/>
  </p:normalViewPr>
  <p:slideViewPr>
    <p:cSldViewPr snapToGrid="0" snapToObjects="1">
      <p:cViewPr varScale="1">
        <p:scale>
          <a:sx n="106" d="100"/>
          <a:sy n="106" d="100"/>
        </p:scale>
        <p:origin x="208"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D9F77-41CD-384B-A251-81A7A19115F3}" type="datetimeFigureOut">
              <a:rPr lang="fr-FR" smtClean="0"/>
              <a:t>04/07/2023</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74A47-95FA-8C48-A815-21ED0B9D59C0}" type="slidenum">
              <a:rPr lang="fr-FR" smtClean="0"/>
              <a:t>‹N°›</a:t>
            </a:fld>
            <a:endParaRPr lang="fr-FR"/>
          </a:p>
        </p:txBody>
      </p:sp>
    </p:spTree>
    <p:extLst>
      <p:ext uri="{BB962C8B-B14F-4D97-AF65-F5344CB8AC3E}">
        <p14:creationId xmlns:p14="http://schemas.microsoft.com/office/powerpoint/2010/main" val="86917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Choix des sujets, manières </a:t>
            </a:r>
            <a:r>
              <a:rPr lang="fr-FR"/>
              <a:t>de délibérer, outils</a:t>
            </a:r>
          </a:p>
        </p:txBody>
      </p:sp>
      <p:sp>
        <p:nvSpPr>
          <p:cNvPr id="4" name="Espace réservé du numéro de diapositive 3"/>
          <p:cNvSpPr>
            <a:spLocks noGrp="1"/>
          </p:cNvSpPr>
          <p:nvPr>
            <p:ph type="sldNum" sz="quarter" idx="5"/>
          </p:nvPr>
        </p:nvSpPr>
        <p:spPr/>
        <p:txBody>
          <a:bodyPr/>
          <a:lstStyle/>
          <a:p>
            <a:fld id="{09B74A47-95FA-8C48-A815-21ED0B9D59C0}" type="slidenum">
              <a:rPr lang="fr-FR" smtClean="0"/>
              <a:t>6</a:t>
            </a:fld>
            <a:endParaRPr lang="fr-FR"/>
          </a:p>
        </p:txBody>
      </p:sp>
    </p:spTree>
    <p:extLst>
      <p:ext uri="{BB962C8B-B14F-4D97-AF65-F5344CB8AC3E}">
        <p14:creationId xmlns:p14="http://schemas.microsoft.com/office/powerpoint/2010/main" val="251367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C0517C94-3B1E-4991-BED3-41F8B0158A00}" type="datetime1">
              <a:rPr lang="en-US" smtClean="0"/>
              <a:t>7/4/23</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16144520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0517C94-3B1E-4991-BED3-41F8B0158A00}" type="datetime1">
              <a:rPr lang="en-US" smtClean="0"/>
              <a:t>7/4/23</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155245720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0517C94-3B1E-4991-BED3-41F8B0158A00}" type="datetime1">
              <a:rPr lang="en-US" smtClean="0"/>
              <a:t>7/4/23</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165713894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0517C94-3B1E-4991-BED3-41F8B0158A00}" type="datetime1">
              <a:rPr lang="en-US" smtClean="0"/>
              <a:t>7/4/23</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415043283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0517C94-3B1E-4991-BED3-41F8B0158A00}" type="datetime1">
              <a:rPr lang="en-US" smtClean="0"/>
              <a:t>7/4/23</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384281177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0517C94-3B1E-4991-BED3-41F8B0158A00}" type="datetime1">
              <a:rPr lang="en-US" smtClean="0"/>
              <a:t>7/4/23</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163235086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0517C94-3B1E-4991-BED3-41F8B0158A00}" type="datetime1">
              <a:rPr lang="en-US" smtClean="0"/>
              <a:t>7/4/23</a:t>
            </a:fld>
            <a:endParaRPr lang="en-US" dirty="0"/>
          </a:p>
        </p:txBody>
      </p:sp>
      <p:sp>
        <p:nvSpPr>
          <p:cNvPr id="8" name="Espace réservé du pied de page 7"/>
          <p:cNvSpPr>
            <a:spLocks noGrp="1"/>
          </p:cNvSpPr>
          <p:nvPr>
            <p:ph type="ftr" sz="quarter" idx="11"/>
          </p:nvPr>
        </p:nvSpPr>
        <p:spPr/>
        <p:txBody>
          <a:bodyPr/>
          <a:lstStyle/>
          <a:p>
            <a:endParaRPr lang="en-US" dirty="0"/>
          </a:p>
        </p:txBody>
      </p:sp>
      <p:sp>
        <p:nvSpPr>
          <p:cNvPr id="9" name="Espace réservé du numéro de diapositive 8"/>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399429889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0517C94-3B1E-4991-BED3-41F8B0158A00}" type="datetime1">
              <a:rPr lang="en-US" smtClean="0"/>
              <a:t>7/4/23</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130144947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0517C94-3B1E-4991-BED3-41F8B0158A00}" type="datetime1">
              <a:rPr lang="en-US" smtClean="0"/>
              <a:t>7/4/23</a:t>
            </a:fld>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388540431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0517C94-3B1E-4991-BED3-41F8B0158A00}" type="datetime1">
              <a:rPr lang="en-US" smtClean="0"/>
              <a:t>7/4/23</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21843197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0517C94-3B1E-4991-BED3-41F8B0158A00}" type="datetime1">
              <a:rPr lang="en-US" smtClean="0"/>
              <a:t>7/4/23</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38435625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17C94-3B1E-4991-BED3-41F8B0158A00}" type="datetime1">
              <a:rPr lang="en-US" smtClean="0"/>
              <a:t>7/4/23</a:t>
            </a:fld>
            <a:endParaRPr lang="en-US"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3BAE12-D270-459D-897B-6833652BB167}" type="slidenum">
              <a:rPr lang="en-US" smtClean="0"/>
              <a:pPr/>
              <a:t>‹N°›</a:t>
            </a:fld>
            <a:endParaRPr lang="en-US" dirty="0"/>
          </a:p>
        </p:txBody>
      </p:sp>
    </p:spTree>
    <p:extLst>
      <p:ext uri="{BB962C8B-B14F-4D97-AF65-F5344CB8AC3E}">
        <p14:creationId xmlns:p14="http://schemas.microsoft.com/office/powerpoint/2010/main" val="109922481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milie.frenkiel@u-pec.fr"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mailto:Olivier.michel@u-pec.f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2C9CEBFB-CE2B-4DA4-64BA-340819288491}"/>
              </a:ext>
            </a:extLst>
          </p:cNvPr>
          <p:cNvSpPr>
            <a:spLocks noGrp="1"/>
          </p:cNvSpPr>
          <p:nvPr>
            <p:ph type="subTitle" idx="4294967295"/>
          </p:nvPr>
        </p:nvSpPr>
        <p:spPr>
          <a:xfrm>
            <a:off x="0" y="5774076"/>
            <a:ext cx="5098943" cy="1010602"/>
          </a:xfrm>
        </p:spPr>
        <p:txBody>
          <a:bodyPr>
            <a:normAutofit/>
          </a:bodyPr>
          <a:lstStyle/>
          <a:p>
            <a:pPr marL="0" indent="0">
              <a:buNone/>
            </a:pPr>
            <a:r>
              <a:rPr lang="fr-FR" sz="3200" dirty="0"/>
              <a:t>    https://</a:t>
            </a:r>
            <a:r>
              <a:rPr lang="fr-FR" sz="3200" dirty="0" err="1"/>
              <a:t>decidim.u-pec.fr</a:t>
            </a:r>
            <a:r>
              <a:rPr lang="fr-FR" sz="3200" dirty="0"/>
              <a:t>/</a:t>
            </a:r>
          </a:p>
          <a:p>
            <a:pPr marL="0" indent="0">
              <a:buNone/>
            </a:pPr>
            <a:endParaRPr lang="fr-FR" dirty="0"/>
          </a:p>
        </p:txBody>
      </p:sp>
      <p:sp>
        <p:nvSpPr>
          <p:cNvPr id="2" name="ZoneTexte 1">
            <a:extLst>
              <a:ext uri="{FF2B5EF4-FFF2-40B4-BE49-F238E27FC236}">
                <a16:creationId xmlns:a16="http://schemas.microsoft.com/office/drawing/2014/main" id="{D03BE871-0640-8A33-585B-9C10420552E7}"/>
              </a:ext>
            </a:extLst>
          </p:cNvPr>
          <p:cNvSpPr txBox="1"/>
          <p:nvPr/>
        </p:nvSpPr>
        <p:spPr>
          <a:xfrm>
            <a:off x="6515100" y="771525"/>
            <a:ext cx="184731" cy="369332"/>
          </a:xfrm>
          <a:prstGeom prst="rect">
            <a:avLst/>
          </a:prstGeom>
          <a:noFill/>
        </p:spPr>
        <p:txBody>
          <a:bodyPr wrap="none" rtlCol="0">
            <a:spAutoFit/>
          </a:bodyPr>
          <a:lstStyle/>
          <a:p>
            <a:endParaRPr lang="fr-FR" dirty="0"/>
          </a:p>
        </p:txBody>
      </p:sp>
      <p:pic>
        <p:nvPicPr>
          <p:cNvPr id="6" name="Image 5">
            <a:extLst>
              <a:ext uri="{FF2B5EF4-FFF2-40B4-BE49-F238E27FC236}">
                <a16:creationId xmlns:a16="http://schemas.microsoft.com/office/drawing/2014/main" id="{ECB5958B-E351-3B28-C155-5618E1FF7C07}"/>
              </a:ext>
            </a:extLst>
          </p:cNvPr>
          <p:cNvPicPr>
            <a:picLocks noChangeAspect="1"/>
          </p:cNvPicPr>
          <p:nvPr/>
        </p:nvPicPr>
        <p:blipFill>
          <a:blip r:embed="rId2"/>
          <a:stretch>
            <a:fillRect/>
          </a:stretch>
        </p:blipFill>
        <p:spPr>
          <a:xfrm>
            <a:off x="5370943" y="0"/>
            <a:ext cx="6821057" cy="6784678"/>
          </a:xfrm>
          <a:prstGeom prst="rect">
            <a:avLst/>
          </a:prstGeom>
        </p:spPr>
      </p:pic>
      <p:sp>
        <p:nvSpPr>
          <p:cNvPr id="12" name="ZoneTexte 11">
            <a:extLst>
              <a:ext uri="{FF2B5EF4-FFF2-40B4-BE49-F238E27FC236}">
                <a16:creationId xmlns:a16="http://schemas.microsoft.com/office/drawing/2014/main" id="{0B7A93AD-B1BA-5DC6-1DA0-6172B0BBFBD0}"/>
              </a:ext>
            </a:extLst>
          </p:cNvPr>
          <p:cNvSpPr txBox="1"/>
          <p:nvPr/>
        </p:nvSpPr>
        <p:spPr>
          <a:xfrm>
            <a:off x="196614" y="197346"/>
            <a:ext cx="5098942" cy="5847755"/>
          </a:xfrm>
          <a:prstGeom prst="rect">
            <a:avLst/>
          </a:prstGeom>
          <a:noFill/>
        </p:spPr>
        <p:txBody>
          <a:bodyPr wrap="square">
            <a:spAutoFit/>
          </a:bodyPr>
          <a:lstStyle/>
          <a:p>
            <a:pPr marL="0" indent="0" algn="ctr">
              <a:buNone/>
            </a:pPr>
            <a:r>
              <a:rPr lang="fr-FR" sz="3600" b="1" dirty="0">
                <a:solidFill>
                  <a:srgbClr val="0563C1"/>
                </a:solidFill>
              </a:rPr>
              <a:t>Dispositif délibératif transversal</a:t>
            </a:r>
          </a:p>
          <a:p>
            <a:pPr marL="0" indent="0" algn="ctr">
              <a:buNone/>
            </a:pPr>
            <a:r>
              <a:rPr lang="fr-FR" sz="2800" dirty="0">
                <a:solidFill>
                  <a:srgbClr val="0563C1"/>
                </a:solidFill>
              </a:rPr>
              <a:t>interdisciplinaire </a:t>
            </a:r>
            <a:r>
              <a:rPr lang="fr-FR" sz="2800" dirty="0" err="1">
                <a:solidFill>
                  <a:srgbClr val="0563C1"/>
                </a:solidFill>
              </a:rPr>
              <a:t>intercommunautés</a:t>
            </a:r>
            <a:r>
              <a:rPr lang="fr-FR" sz="2800" dirty="0">
                <a:solidFill>
                  <a:srgbClr val="0563C1"/>
                </a:solidFill>
              </a:rPr>
              <a:t> </a:t>
            </a:r>
          </a:p>
          <a:p>
            <a:pPr marL="0" indent="0" algn="ctr">
              <a:buNone/>
            </a:pPr>
            <a:r>
              <a:rPr lang="fr-FR" sz="2800" dirty="0">
                <a:solidFill>
                  <a:srgbClr val="0563C1"/>
                </a:solidFill>
              </a:rPr>
              <a:t>pédagogique, </a:t>
            </a:r>
          </a:p>
          <a:p>
            <a:pPr marL="0" indent="0" algn="ctr">
              <a:buNone/>
            </a:pPr>
            <a:r>
              <a:rPr lang="fr-FR" sz="2800" dirty="0">
                <a:solidFill>
                  <a:srgbClr val="0563C1"/>
                </a:solidFill>
              </a:rPr>
              <a:t>scientifique </a:t>
            </a:r>
          </a:p>
          <a:p>
            <a:pPr marL="0" indent="0" algn="ctr">
              <a:buNone/>
            </a:pPr>
            <a:r>
              <a:rPr lang="fr-FR" sz="2800" dirty="0">
                <a:solidFill>
                  <a:srgbClr val="0563C1"/>
                </a:solidFill>
              </a:rPr>
              <a:t>et de transformation</a:t>
            </a:r>
          </a:p>
          <a:p>
            <a:pPr marL="0" indent="0">
              <a:buNone/>
            </a:pPr>
            <a:endParaRPr lang="fr-FR" sz="3600" dirty="0">
              <a:solidFill>
                <a:srgbClr val="0563C1"/>
              </a:solidFill>
            </a:endParaRPr>
          </a:p>
          <a:p>
            <a:pPr marL="0" indent="0" algn="ctr">
              <a:buNone/>
            </a:pPr>
            <a:r>
              <a:rPr lang="fr-FR" dirty="0">
                <a:solidFill>
                  <a:srgbClr val="0563C1"/>
                </a:solidFill>
                <a:hlinkClick r:id="rId3">
                  <a:extLst>
                    <a:ext uri="{A12FA001-AC4F-418D-AE19-62706E023703}">
                      <ahyp:hlinkClr xmlns:ahyp="http://schemas.microsoft.com/office/drawing/2018/hyperlinkcolor" val="tx"/>
                    </a:ext>
                  </a:extLst>
                </a:hlinkClick>
              </a:rPr>
              <a:t>Emilie.frenkiel@u-pec.fr</a:t>
            </a:r>
            <a:r>
              <a:rPr lang="fr-FR" dirty="0">
                <a:solidFill>
                  <a:srgbClr val="0563C1"/>
                </a:solidFill>
              </a:rPr>
              <a:t> </a:t>
            </a:r>
          </a:p>
          <a:p>
            <a:pPr marL="0" indent="0" algn="ctr">
              <a:buNone/>
            </a:pPr>
            <a:r>
              <a:rPr lang="fr-FR" dirty="0">
                <a:solidFill>
                  <a:srgbClr val="0563C1"/>
                </a:solidFill>
                <a:hlinkClick r:id="rId4"/>
              </a:rPr>
              <a:t>Olivier.michel@u-pec.fr</a:t>
            </a:r>
            <a:endParaRPr lang="fr-FR" dirty="0">
              <a:solidFill>
                <a:srgbClr val="0563C1"/>
              </a:solidFill>
            </a:endParaRPr>
          </a:p>
          <a:p>
            <a:pPr marL="0" indent="0">
              <a:buNone/>
            </a:pPr>
            <a:endParaRPr lang="fr-FR" dirty="0">
              <a:solidFill>
                <a:srgbClr val="0563C1"/>
              </a:solidFill>
            </a:endParaRPr>
          </a:p>
          <a:p>
            <a:pPr marL="0" indent="0">
              <a:buNone/>
            </a:pPr>
            <a:endParaRPr lang="fr-FR" dirty="0">
              <a:solidFill>
                <a:srgbClr val="0563C1"/>
              </a:solidFill>
            </a:endParaRPr>
          </a:p>
          <a:p>
            <a:pPr marL="0" indent="0">
              <a:buNone/>
            </a:pPr>
            <a:endParaRPr lang="fr-FR" dirty="0">
              <a:solidFill>
                <a:srgbClr val="0563C1"/>
              </a:solidFill>
            </a:endParaRPr>
          </a:p>
          <a:p>
            <a:pPr marL="0" indent="0">
              <a:buNone/>
            </a:pPr>
            <a:endParaRPr lang="fr-FR" dirty="0">
              <a:solidFill>
                <a:srgbClr val="0563C1"/>
              </a:solidFill>
            </a:endParaRPr>
          </a:p>
          <a:p>
            <a:pPr marL="0" indent="0">
              <a:buNone/>
            </a:pPr>
            <a:endParaRPr lang="fr-FR" dirty="0">
              <a:solidFill>
                <a:srgbClr val="0563C1"/>
              </a:solidFill>
            </a:endParaRPr>
          </a:p>
        </p:txBody>
      </p:sp>
    </p:spTree>
    <p:extLst>
      <p:ext uri="{BB962C8B-B14F-4D97-AF65-F5344CB8AC3E}">
        <p14:creationId xmlns:p14="http://schemas.microsoft.com/office/powerpoint/2010/main" val="651202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D44FD0-933C-C94B-A22F-2BB291398334}"/>
              </a:ext>
            </a:extLst>
          </p:cNvPr>
          <p:cNvSpPr>
            <a:spLocks noGrp="1"/>
          </p:cNvSpPr>
          <p:nvPr>
            <p:ph type="title"/>
          </p:nvPr>
        </p:nvSpPr>
        <p:spPr>
          <a:xfrm>
            <a:off x="387927" y="1"/>
            <a:ext cx="11346873" cy="1887522"/>
          </a:xfrm>
        </p:spPr>
        <p:txBody>
          <a:bodyPr>
            <a:normAutofit/>
          </a:bodyPr>
          <a:lstStyle/>
          <a:p>
            <a:pPr algn="ctr"/>
            <a:r>
              <a:rPr lang="fr-FR" dirty="0"/>
              <a:t>Rôles des </a:t>
            </a:r>
            <a:r>
              <a:rPr lang="fr-FR" dirty="0" err="1"/>
              <a:t>étudiant.e.s</a:t>
            </a:r>
            <a:endParaRPr lang="fr-FR" dirty="0"/>
          </a:p>
        </p:txBody>
      </p:sp>
      <p:sp>
        <p:nvSpPr>
          <p:cNvPr id="3" name="Espace réservé du contenu 2">
            <a:extLst>
              <a:ext uri="{FF2B5EF4-FFF2-40B4-BE49-F238E27FC236}">
                <a16:creationId xmlns:a16="http://schemas.microsoft.com/office/drawing/2014/main" id="{EB5B3AA4-3FAA-DC4A-AECB-48D75B142BE2}"/>
              </a:ext>
            </a:extLst>
          </p:cNvPr>
          <p:cNvSpPr>
            <a:spLocks noGrp="1"/>
          </p:cNvSpPr>
          <p:nvPr>
            <p:ph sz="half" idx="1"/>
          </p:nvPr>
        </p:nvSpPr>
        <p:spPr>
          <a:xfrm>
            <a:off x="798022" y="1690256"/>
            <a:ext cx="5839845" cy="5167744"/>
          </a:xfrm>
        </p:spPr>
        <p:txBody>
          <a:bodyPr>
            <a:normAutofit fontScale="92500" lnSpcReduction="20000"/>
          </a:bodyPr>
          <a:lstStyle/>
          <a:p>
            <a:r>
              <a:rPr lang="fr-FR" dirty="0"/>
              <a:t>Conception du dispositif par les </a:t>
            </a:r>
            <a:r>
              <a:rPr lang="fr-FR" dirty="0" err="1"/>
              <a:t>alumni</a:t>
            </a:r>
            <a:r>
              <a:rPr lang="fr-FR" dirty="0"/>
              <a:t> master études internationales</a:t>
            </a:r>
          </a:p>
          <a:p>
            <a:r>
              <a:rPr lang="fr-FR" dirty="0"/>
              <a:t>Organisation par chargés de mission étudiants (actuellement Victor Pires Henriques et Dylan </a:t>
            </a:r>
            <a:r>
              <a:rPr lang="fr-FR" dirty="0" err="1"/>
              <a:t>Breviere</a:t>
            </a:r>
            <a:r>
              <a:rPr lang="fr-FR" dirty="0"/>
              <a:t>)</a:t>
            </a:r>
          </a:p>
          <a:p>
            <a:r>
              <a:rPr lang="fr-FR" dirty="0" err="1"/>
              <a:t>Facilitateur.rice.s</a:t>
            </a:r>
            <a:r>
              <a:rPr lang="fr-FR" dirty="0"/>
              <a:t> (master)</a:t>
            </a:r>
          </a:p>
          <a:p>
            <a:r>
              <a:rPr lang="fr-FR" dirty="0" err="1"/>
              <a:t>Participant.e.s</a:t>
            </a:r>
            <a:r>
              <a:rPr lang="fr-FR" dirty="0"/>
              <a:t> aux délibérations</a:t>
            </a:r>
          </a:p>
          <a:p>
            <a:r>
              <a:rPr lang="fr-FR" dirty="0" err="1"/>
              <a:t>Animateur.rice.s</a:t>
            </a:r>
            <a:r>
              <a:rPr lang="fr-FR" dirty="0"/>
              <a:t> (des tables rondes et fresques du climat et numérique) et </a:t>
            </a:r>
            <a:r>
              <a:rPr lang="fr-FR" dirty="0" err="1"/>
              <a:t>formateur.rice.s</a:t>
            </a:r>
            <a:endParaRPr lang="fr-FR" dirty="0"/>
          </a:p>
          <a:p>
            <a:r>
              <a:rPr lang="fr-FR" dirty="0"/>
              <a:t>Pôle </a:t>
            </a:r>
            <a:r>
              <a:rPr lang="fr-FR" dirty="0" err="1"/>
              <a:t>fact</a:t>
            </a:r>
            <a:r>
              <a:rPr lang="fr-FR" dirty="0"/>
              <a:t>-checking</a:t>
            </a:r>
          </a:p>
          <a:p>
            <a:r>
              <a:rPr lang="fr-FR" dirty="0"/>
              <a:t>Pôle communication </a:t>
            </a:r>
          </a:p>
          <a:p>
            <a:r>
              <a:rPr lang="fr-FR" dirty="0"/>
              <a:t>Pôle recherche </a:t>
            </a:r>
          </a:p>
          <a:p>
            <a:endParaRPr lang="fr-FR" dirty="0"/>
          </a:p>
        </p:txBody>
      </p:sp>
      <p:sp>
        <p:nvSpPr>
          <p:cNvPr id="4" name="Espace réservé du contenu 3">
            <a:extLst>
              <a:ext uri="{FF2B5EF4-FFF2-40B4-BE49-F238E27FC236}">
                <a16:creationId xmlns:a16="http://schemas.microsoft.com/office/drawing/2014/main" id="{E4BA7EBA-AC6B-8544-A189-4F281DFD066C}"/>
              </a:ext>
            </a:extLst>
          </p:cNvPr>
          <p:cNvSpPr>
            <a:spLocks noGrp="1"/>
          </p:cNvSpPr>
          <p:nvPr>
            <p:ph sz="half" idx="2"/>
          </p:nvPr>
        </p:nvSpPr>
        <p:spPr>
          <a:xfrm>
            <a:off x="6882939" y="1690256"/>
            <a:ext cx="4351118" cy="4359687"/>
          </a:xfrm>
        </p:spPr>
        <p:txBody>
          <a:bodyPr>
            <a:normAutofit fontScale="92500" lnSpcReduction="20000"/>
          </a:bodyPr>
          <a:lstStyle/>
          <a:p>
            <a:r>
              <a:rPr lang="fr-FR" dirty="0"/>
              <a:t>Membres du centre d’essais juridiques et informatiques</a:t>
            </a:r>
          </a:p>
          <a:p>
            <a:r>
              <a:rPr lang="fr-FR" dirty="0" err="1"/>
              <a:t>Auteur.rice.s</a:t>
            </a:r>
            <a:r>
              <a:rPr lang="fr-FR" dirty="0"/>
              <a:t> et </a:t>
            </a:r>
            <a:r>
              <a:rPr lang="fr-FR" dirty="0" err="1"/>
              <a:t>acteur.rice.s</a:t>
            </a:r>
            <a:r>
              <a:rPr lang="fr-FR" dirty="0"/>
              <a:t> de théâtre forum</a:t>
            </a:r>
          </a:p>
          <a:p>
            <a:r>
              <a:rPr lang="fr-FR" dirty="0"/>
              <a:t>Comité de gouvernance et </a:t>
            </a:r>
            <a:r>
              <a:rPr lang="fr-FR" dirty="0" err="1"/>
              <a:t>ambassadeur.rice.s</a:t>
            </a:r>
            <a:r>
              <a:rPr lang="fr-FR" dirty="0"/>
              <a:t> de la CCE auprès de l’université et des institutions, lien avec les services, les </a:t>
            </a:r>
            <a:r>
              <a:rPr lang="fr-FR" dirty="0" err="1"/>
              <a:t>élu.e.s</a:t>
            </a:r>
            <a:r>
              <a:rPr lang="fr-FR" dirty="0"/>
              <a:t> </a:t>
            </a:r>
            <a:r>
              <a:rPr lang="fr-FR" dirty="0" err="1"/>
              <a:t>étudiant.e.s</a:t>
            </a:r>
            <a:r>
              <a:rPr lang="fr-FR" dirty="0"/>
              <a:t>, les éco-</a:t>
            </a:r>
            <a:r>
              <a:rPr lang="fr-FR" dirty="0" err="1"/>
              <a:t>délégué.e.s</a:t>
            </a:r>
            <a:r>
              <a:rPr lang="fr-FR" dirty="0"/>
              <a:t> et associations</a:t>
            </a:r>
          </a:p>
          <a:p>
            <a:endParaRPr lang="fr-FR" dirty="0"/>
          </a:p>
        </p:txBody>
      </p:sp>
    </p:spTree>
    <p:extLst>
      <p:ext uri="{BB962C8B-B14F-4D97-AF65-F5344CB8AC3E}">
        <p14:creationId xmlns:p14="http://schemas.microsoft.com/office/powerpoint/2010/main" val="1024203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8F57C2-F178-51BF-2509-13BCE7554613}"/>
              </a:ext>
            </a:extLst>
          </p:cNvPr>
          <p:cNvSpPr>
            <a:spLocks noGrp="1"/>
          </p:cNvSpPr>
          <p:nvPr>
            <p:ph type="title"/>
          </p:nvPr>
        </p:nvSpPr>
        <p:spPr/>
        <p:txBody>
          <a:bodyPr/>
          <a:lstStyle/>
          <a:p>
            <a:r>
              <a:rPr lang="fr-FR" dirty="0"/>
              <a:t>Représentation des générations futures</a:t>
            </a:r>
          </a:p>
        </p:txBody>
      </p:sp>
      <p:pic>
        <p:nvPicPr>
          <p:cNvPr id="7" name="Espace réservé du contenu 6">
            <a:extLst>
              <a:ext uri="{FF2B5EF4-FFF2-40B4-BE49-F238E27FC236}">
                <a16:creationId xmlns:a16="http://schemas.microsoft.com/office/drawing/2014/main" id="{9A96EF54-AB92-442B-EADE-73B4807EFCB4}"/>
              </a:ext>
            </a:extLst>
          </p:cNvPr>
          <p:cNvPicPr>
            <a:picLocks noGrp="1" noChangeAspect="1"/>
          </p:cNvPicPr>
          <p:nvPr>
            <p:ph sz="half" idx="1"/>
          </p:nvPr>
        </p:nvPicPr>
        <p:blipFill>
          <a:blip r:embed="rId2"/>
          <a:stretch>
            <a:fillRect/>
          </a:stretch>
        </p:blipFill>
        <p:spPr>
          <a:xfrm>
            <a:off x="1360968" y="1291794"/>
            <a:ext cx="3994382" cy="5291568"/>
          </a:xfrm>
        </p:spPr>
      </p:pic>
      <p:pic>
        <p:nvPicPr>
          <p:cNvPr id="9" name="Espace réservé du contenu 8" descr="Une image contenant texte&#10;&#10;Description générée automatiquement">
            <a:extLst>
              <a:ext uri="{FF2B5EF4-FFF2-40B4-BE49-F238E27FC236}">
                <a16:creationId xmlns:a16="http://schemas.microsoft.com/office/drawing/2014/main" id="{AC280EF0-4489-A271-29A9-A8F7E4716568}"/>
              </a:ext>
            </a:extLst>
          </p:cNvPr>
          <p:cNvPicPr>
            <a:picLocks noGrp="1" noChangeAspect="1"/>
          </p:cNvPicPr>
          <p:nvPr>
            <p:ph sz="half" idx="2"/>
          </p:nvPr>
        </p:nvPicPr>
        <p:blipFill>
          <a:blip r:embed="rId3"/>
          <a:stretch>
            <a:fillRect/>
          </a:stretch>
        </p:blipFill>
        <p:spPr>
          <a:xfrm>
            <a:off x="5139070" y="1356987"/>
            <a:ext cx="6443330" cy="5007167"/>
          </a:xfrm>
        </p:spPr>
      </p:pic>
    </p:spTree>
    <p:extLst>
      <p:ext uri="{BB962C8B-B14F-4D97-AF65-F5344CB8AC3E}">
        <p14:creationId xmlns:p14="http://schemas.microsoft.com/office/powerpoint/2010/main" val="237400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personne, groupe, foule&#10;&#10;Description générée automatiquement">
            <a:extLst>
              <a:ext uri="{FF2B5EF4-FFF2-40B4-BE49-F238E27FC236}">
                <a16:creationId xmlns:a16="http://schemas.microsoft.com/office/drawing/2014/main" id="{A8580423-EF40-EE14-CF81-4FD2B557755A}"/>
              </a:ext>
            </a:extLst>
          </p:cNvPr>
          <p:cNvPicPr>
            <a:picLocks noChangeAspect="1"/>
          </p:cNvPicPr>
          <p:nvPr/>
        </p:nvPicPr>
        <p:blipFill rotWithShape="1">
          <a:blip r:embed="rId2"/>
          <a:srcRect t="15730"/>
          <a:stretch/>
        </p:blipFill>
        <p:spPr>
          <a:xfrm>
            <a:off x="20" y="10"/>
            <a:ext cx="12191980" cy="6857990"/>
          </a:xfrm>
          <a:prstGeom prst="rect">
            <a:avLst/>
          </a:prstGeom>
          <a:noFill/>
        </p:spPr>
      </p:pic>
    </p:spTree>
    <p:extLst>
      <p:ext uri="{BB962C8B-B14F-4D97-AF65-F5344CB8AC3E}">
        <p14:creationId xmlns:p14="http://schemas.microsoft.com/office/powerpoint/2010/main" val="2687126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CE6547-D048-6D80-D27B-4DA390E8EBB6}"/>
              </a:ext>
            </a:extLst>
          </p:cNvPr>
          <p:cNvSpPr>
            <a:spLocks noGrp="1"/>
          </p:cNvSpPr>
          <p:nvPr>
            <p:ph type="title"/>
          </p:nvPr>
        </p:nvSpPr>
        <p:spPr/>
        <p:txBody>
          <a:bodyPr/>
          <a:lstStyle/>
          <a:p>
            <a:r>
              <a:rPr lang="fr-FR" dirty="0"/>
              <a:t>Convention citoyenne étudiante 2022-2023</a:t>
            </a:r>
          </a:p>
        </p:txBody>
      </p:sp>
      <p:sp>
        <p:nvSpPr>
          <p:cNvPr id="3" name="Espace réservé du contenu 2">
            <a:extLst>
              <a:ext uri="{FF2B5EF4-FFF2-40B4-BE49-F238E27FC236}">
                <a16:creationId xmlns:a16="http://schemas.microsoft.com/office/drawing/2014/main" id="{6267CFC1-900D-425D-515F-1BDD39413040}"/>
              </a:ext>
            </a:extLst>
          </p:cNvPr>
          <p:cNvSpPr>
            <a:spLocks noGrp="1"/>
          </p:cNvSpPr>
          <p:nvPr>
            <p:ph sz="half" idx="1"/>
          </p:nvPr>
        </p:nvSpPr>
        <p:spPr/>
        <p:txBody>
          <a:bodyPr>
            <a:normAutofit fontScale="85000" lnSpcReduction="20000"/>
          </a:bodyPr>
          <a:lstStyle/>
          <a:p>
            <a:r>
              <a:rPr lang="fr-FR" dirty="0"/>
              <a:t>Délibération jusqu’à décembre 2022 (450 </a:t>
            </a:r>
            <a:r>
              <a:rPr lang="fr-FR" dirty="0" err="1"/>
              <a:t>étudiant.e.s</a:t>
            </a:r>
            <a:r>
              <a:rPr lang="fr-FR" dirty="0"/>
              <a:t>, 7 composantes, 100 </a:t>
            </a:r>
            <a:r>
              <a:rPr lang="fr-FR" dirty="0" err="1"/>
              <a:t>intervenant.e.s</a:t>
            </a:r>
            <a:r>
              <a:rPr lang="fr-FR" dirty="0"/>
              <a:t>, 5 journées complètes, 7 ateliers intermédiaires dont hackathon)</a:t>
            </a:r>
          </a:p>
          <a:p>
            <a:r>
              <a:rPr lang="fr-FR" dirty="0"/>
              <a:t>Propositions (138 dont 67 pendant le lancement)</a:t>
            </a:r>
          </a:p>
          <a:p>
            <a:r>
              <a:rPr lang="fr-FR" dirty="0"/>
              <a:t>Synthèse (7 propositions phares et 40 autres propositions thématiques)</a:t>
            </a:r>
          </a:p>
          <a:p>
            <a:r>
              <a:rPr lang="fr-FR" dirty="0"/>
              <a:t>Scènes de théâtre forum</a:t>
            </a:r>
          </a:p>
          <a:p>
            <a:r>
              <a:rPr lang="fr-FR" dirty="0"/>
              <a:t>Documentaire d’Yves </a:t>
            </a:r>
            <a:r>
              <a:rPr lang="fr-FR" dirty="0" err="1"/>
              <a:t>Lechermeier</a:t>
            </a:r>
            <a:r>
              <a:rPr lang="fr-FR" dirty="0"/>
              <a:t> (</a:t>
            </a:r>
            <a:r>
              <a:rPr lang="fr-FR" dirty="0" err="1"/>
              <a:t>Assemblé.e.s</a:t>
            </a:r>
            <a:r>
              <a:rPr lang="fr-FR" dirty="0"/>
              <a:t>)</a:t>
            </a:r>
          </a:p>
          <a:p>
            <a:endParaRPr lang="fr-FR" dirty="0"/>
          </a:p>
          <a:p>
            <a:pPr marL="0" indent="0">
              <a:buNone/>
            </a:pPr>
            <a:endParaRPr lang="fr-FR" dirty="0"/>
          </a:p>
        </p:txBody>
      </p:sp>
      <p:sp>
        <p:nvSpPr>
          <p:cNvPr id="4" name="Espace réservé du contenu 3">
            <a:extLst>
              <a:ext uri="{FF2B5EF4-FFF2-40B4-BE49-F238E27FC236}">
                <a16:creationId xmlns:a16="http://schemas.microsoft.com/office/drawing/2014/main" id="{9450036D-4713-ACCE-5514-6EF6BE76EBCA}"/>
              </a:ext>
            </a:extLst>
          </p:cNvPr>
          <p:cNvSpPr>
            <a:spLocks noGrp="1"/>
          </p:cNvSpPr>
          <p:nvPr>
            <p:ph sz="half" idx="2"/>
          </p:nvPr>
        </p:nvSpPr>
        <p:spPr/>
        <p:txBody>
          <a:bodyPr>
            <a:normAutofit fontScale="85000" lnSpcReduction="20000"/>
          </a:bodyPr>
          <a:lstStyle/>
          <a:p>
            <a:r>
              <a:rPr lang="fr-FR" dirty="0"/>
              <a:t>Réunion avec le VP numérique</a:t>
            </a:r>
          </a:p>
          <a:p>
            <a:r>
              <a:rPr lang="fr-FR" dirty="0"/>
              <a:t>Réunion avec la mairie de Fontainebleau</a:t>
            </a:r>
          </a:p>
          <a:p>
            <a:r>
              <a:rPr lang="fr-FR" dirty="0"/>
              <a:t>Réunion avec le conseil national du numérique</a:t>
            </a:r>
          </a:p>
          <a:p>
            <a:r>
              <a:rPr lang="fr-FR" dirty="0"/>
              <a:t>Réunion au Secrétariat général pour l’investissement (cabinet de la première ministre)</a:t>
            </a:r>
          </a:p>
          <a:p>
            <a:endParaRPr lang="fr-FR" dirty="0"/>
          </a:p>
          <a:p>
            <a:r>
              <a:rPr lang="fr-FR" dirty="0"/>
              <a:t>2 projections du documentaire (FSEG et IEP), un théâtre forum devant les lycées de François 1</a:t>
            </a:r>
            <a:r>
              <a:rPr lang="fr-FR" baseline="30000" dirty="0"/>
              <a:t>er</a:t>
            </a:r>
            <a:r>
              <a:rPr lang="fr-FR" dirty="0"/>
              <a:t> pendant le festival culturel</a:t>
            </a:r>
          </a:p>
          <a:p>
            <a:endParaRPr lang="fr-FR" dirty="0"/>
          </a:p>
        </p:txBody>
      </p:sp>
    </p:spTree>
    <p:extLst>
      <p:ext uri="{BB962C8B-B14F-4D97-AF65-F5344CB8AC3E}">
        <p14:creationId xmlns:p14="http://schemas.microsoft.com/office/powerpoint/2010/main" val="208137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1EA91A-FC39-4207-C1E5-1D2FC7030FBE}"/>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251AA55F-64C0-0990-352E-463653D701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2566" y="150309"/>
            <a:ext cx="8157504" cy="6707691"/>
          </a:xfrm>
          <a:prstGeom prst="rect">
            <a:avLst/>
          </a:prstGeom>
        </p:spPr>
      </p:pic>
    </p:spTree>
    <p:extLst>
      <p:ext uri="{BB962C8B-B14F-4D97-AF65-F5344CB8AC3E}">
        <p14:creationId xmlns:p14="http://schemas.microsoft.com/office/powerpoint/2010/main" val="2156827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8EA006-87AF-3CAF-B88B-A6B94104FEC7}"/>
              </a:ext>
            </a:extLst>
          </p:cNvPr>
          <p:cNvSpPr>
            <a:spLocks noGrp="1"/>
          </p:cNvSpPr>
          <p:nvPr>
            <p:ph type="title"/>
          </p:nvPr>
        </p:nvSpPr>
        <p:spPr>
          <a:xfrm>
            <a:off x="609600" y="274638"/>
            <a:ext cx="10972800" cy="1143000"/>
          </a:xfrm>
        </p:spPr>
        <p:txBody>
          <a:bodyPr anchor="ctr">
            <a:normAutofit/>
          </a:bodyPr>
          <a:lstStyle/>
          <a:p>
            <a:r>
              <a:rPr lang="fr-FR" dirty="0"/>
              <a:t>Expérience des </a:t>
            </a:r>
            <a:r>
              <a:rPr lang="fr-FR" dirty="0" err="1"/>
              <a:t>étudiant.e.s</a:t>
            </a:r>
            <a:endParaRPr lang="fr-FR" dirty="0"/>
          </a:p>
        </p:txBody>
      </p:sp>
      <p:pic>
        <p:nvPicPr>
          <p:cNvPr id="6" name="Espace réservé du contenu 5" descr="Une image contenant personne, intérieur, foule&#10;&#10;Description générée automatiquement">
            <a:extLst>
              <a:ext uri="{FF2B5EF4-FFF2-40B4-BE49-F238E27FC236}">
                <a16:creationId xmlns:a16="http://schemas.microsoft.com/office/drawing/2014/main" id="{C995A68E-982C-8D24-A7FE-C8AA46D24F0B}"/>
              </a:ext>
            </a:extLst>
          </p:cNvPr>
          <p:cNvPicPr>
            <a:picLocks noGrp="1" noChangeAspect="1"/>
          </p:cNvPicPr>
          <p:nvPr>
            <p:ph sz="half" idx="1"/>
          </p:nvPr>
        </p:nvPicPr>
        <p:blipFill rotWithShape="1">
          <a:blip r:embed="rId2"/>
          <a:srcRect l="6070" r="14513" b="-1"/>
          <a:stretch/>
        </p:blipFill>
        <p:spPr>
          <a:xfrm>
            <a:off x="609600" y="1600201"/>
            <a:ext cx="5384800" cy="4525963"/>
          </a:xfrm>
          <a:noFill/>
        </p:spPr>
      </p:pic>
      <p:sp>
        <p:nvSpPr>
          <p:cNvPr id="3" name="Espace réservé du contenu 2">
            <a:extLst>
              <a:ext uri="{FF2B5EF4-FFF2-40B4-BE49-F238E27FC236}">
                <a16:creationId xmlns:a16="http://schemas.microsoft.com/office/drawing/2014/main" id="{F60DEB8B-05B0-8635-8E2F-05B8DBB1A80E}"/>
              </a:ext>
            </a:extLst>
          </p:cNvPr>
          <p:cNvSpPr>
            <a:spLocks noGrp="1"/>
          </p:cNvSpPr>
          <p:nvPr>
            <p:ph sz="half" idx="2"/>
          </p:nvPr>
        </p:nvSpPr>
        <p:spPr>
          <a:xfrm>
            <a:off x="6197600" y="1600201"/>
            <a:ext cx="5384800" cy="4525963"/>
          </a:xfrm>
        </p:spPr>
        <p:txBody>
          <a:bodyPr>
            <a:normAutofit/>
          </a:bodyPr>
          <a:lstStyle/>
          <a:p>
            <a:pPr marL="0" indent="0">
              <a:lnSpc>
                <a:spcPct val="90000"/>
              </a:lnSpc>
              <a:buNone/>
            </a:pPr>
            <a:r>
              <a:rPr lang="fr-FR" sz="2200" b="1" dirty="0"/>
              <a:t>Ressenti :</a:t>
            </a:r>
          </a:p>
          <a:p>
            <a:pPr>
              <a:lnSpc>
                <a:spcPct val="90000"/>
              </a:lnSpc>
            </a:pPr>
            <a:r>
              <a:rPr lang="fr-FR" sz="2200" dirty="0"/>
              <a:t>Surprise</a:t>
            </a:r>
          </a:p>
          <a:p>
            <a:pPr>
              <a:lnSpc>
                <a:spcPct val="90000"/>
              </a:lnSpc>
            </a:pPr>
            <a:r>
              <a:rPr lang="fr-FR" sz="2200" dirty="0"/>
              <a:t>Anxiété (peur de mal faire, de ne pas assez maîtriser les sujets)</a:t>
            </a:r>
          </a:p>
          <a:p>
            <a:pPr>
              <a:lnSpc>
                <a:spcPct val="90000"/>
              </a:lnSpc>
            </a:pPr>
            <a:r>
              <a:rPr lang="fr-FR" sz="2200" dirty="0"/>
              <a:t>Intérêt</a:t>
            </a:r>
          </a:p>
          <a:p>
            <a:pPr>
              <a:lnSpc>
                <a:spcPct val="90000"/>
              </a:lnSpc>
            </a:pPr>
            <a:r>
              <a:rPr lang="fr-FR" sz="2200" dirty="0"/>
              <a:t>Responsabilité et engagement </a:t>
            </a:r>
          </a:p>
          <a:p>
            <a:pPr>
              <a:lnSpc>
                <a:spcPct val="90000"/>
              </a:lnSpc>
            </a:pPr>
            <a:r>
              <a:rPr lang="fr-FR" sz="2200" dirty="0"/>
              <a:t>Fierté (horizontalité)</a:t>
            </a:r>
          </a:p>
          <a:p>
            <a:pPr>
              <a:lnSpc>
                <a:spcPct val="90000"/>
              </a:lnSpc>
            </a:pPr>
            <a:r>
              <a:rPr lang="fr-FR" sz="2200" dirty="0"/>
              <a:t>Méfiance, inquiétude / issue donnée à leur travail et mise en application des propositions (écoute, communication, gouvernance)</a:t>
            </a:r>
          </a:p>
          <a:p>
            <a:pPr>
              <a:lnSpc>
                <a:spcPct val="90000"/>
              </a:lnSpc>
            </a:pPr>
            <a:r>
              <a:rPr lang="fr-FR" sz="2200" dirty="0"/>
              <a:t>Fatigue et frustration (beaucoup d’énergie et pas assez de temps)</a:t>
            </a:r>
          </a:p>
        </p:txBody>
      </p:sp>
    </p:spTree>
    <p:extLst>
      <p:ext uri="{BB962C8B-B14F-4D97-AF65-F5344CB8AC3E}">
        <p14:creationId xmlns:p14="http://schemas.microsoft.com/office/powerpoint/2010/main" val="783195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9B95C6-3A88-83C9-1704-94CE6C3892BA}"/>
              </a:ext>
            </a:extLst>
          </p:cNvPr>
          <p:cNvSpPr>
            <a:spLocks noGrp="1"/>
          </p:cNvSpPr>
          <p:nvPr>
            <p:ph type="title"/>
          </p:nvPr>
        </p:nvSpPr>
        <p:spPr>
          <a:xfrm>
            <a:off x="609600" y="274638"/>
            <a:ext cx="10972800" cy="1143000"/>
          </a:xfrm>
        </p:spPr>
        <p:txBody>
          <a:bodyPr vert="horz" lIns="91440" tIns="45720" rIns="91440" bIns="45720" rtlCol="0" anchor="ctr">
            <a:normAutofit/>
          </a:bodyPr>
          <a:lstStyle/>
          <a:p>
            <a:pPr>
              <a:lnSpc>
                <a:spcPct val="90000"/>
              </a:lnSpc>
            </a:pPr>
            <a:r>
              <a:rPr lang="fr-FR" sz="3700" b="1" kern="1200">
                <a:latin typeface="+mj-lt"/>
                <a:ea typeface="+mj-ea"/>
                <a:cs typeface="+mj-cs"/>
              </a:rPr>
              <a:t>Expérience politique :</a:t>
            </a:r>
            <a:br>
              <a:rPr lang="fr-FR" sz="3700" kern="1200">
                <a:latin typeface="+mj-lt"/>
                <a:ea typeface="+mj-ea"/>
                <a:cs typeface="+mj-cs"/>
              </a:rPr>
            </a:br>
            <a:endParaRPr lang="fr-FR" sz="3700" kern="1200">
              <a:latin typeface="+mj-lt"/>
              <a:ea typeface="+mj-ea"/>
              <a:cs typeface="+mj-cs"/>
            </a:endParaRPr>
          </a:p>
        </p:txBody>
      </p:sp>
      <p:pic>
        <p:nvPicPr>
          <p:cNvPr id="6" name="Espace réservé du contenu 5">
            <a:extLst>
              <a:ext uri="{FF2B5EF4-FFF2-40B4-BE49-F238E27FC236}">
                <a16:creationId xmlns:a16="http://schemas.microsoft.com/office/drawing/2014/main" id="{85A40FD3-0315-2AD6-483A-CF725FADC748}"/>
              </a:ext>
            </a:extLst>
          </p:cNvPr>
          <p:cNvPicPr>
            <a:picLocks noGrp="1" noChangeAspect="1"/>
          </p:cNvPicPr>
          <p:nvPr>
            <p:ph sz="half" idx="1"/>
          </p:nvPr>
        </p:nvPicPr>
        <p:blipFill>
          <a:blip r:embed="rId2"/>
          <a:stretch>
            <a:fillRect/>
          </a:stretch>
        </p:blipFill>
        <p:spPr>
          <a:xfrm>
            <a:off x="609600" y="2066005"/>
            <a:ext cx="5384800" cy="3594354"/>
          </a:xfrm>
          <a:noFill/>
        </p:spPr>
      </p:pic>
      <p:sp>
        <p:nvSpPr>
          <p:cNvPr id="7" name="ZoneTexte 6">
            <a:extLst>
              <a:ext uri="{FF2B5EF4-FFF2-40B4-BE49-F238E27FC236}">
                <a16:creationId xmlns:a16="http://schemas.microsoft.com/office/drawing/2014/main" id="{4FCD03FC-6C87-0A23-D454-C6D3E412D904}"/>
              </a:ext>
            </a:extLst>
          </p:cNvPr>
          <p:cNvSpPr txBox="1"/>
          <p:nvPr/>
        </p:nvSpPr>
        <p:spPr>
          <a:xfrm>
            <a:off x="6197599" y="1600201"/>
            <a:ext cx="5843979" cy="4983161"/>
          </a:xfrm>
          <a:prstGeom prst="rect">
            <a:avLst/>
          </a:prstGeom>
        </p:spPr>
        <p:txBody>
          <a:bodyPr vert="horz" lIns="91440" tIns="45720" rIns="91440" bIns="45720" rtlCol="0">
            <a:normAutofit/>
          </a:bodyPr>
          <a:lstStyle/>
          <a:p>
            <a:pPr marL="457200" indent="-457200">
              <a:lnSpc>
                <a:spcPct val="90000"/>
              </a:lnSpc>
              <a:spcBef>
                <a:spcPct val="20000"/>
              </a:spcBef>
              <a:buFont typeface="Arial"/>
              <a:buChar char="•"/>
            </a:pPr>
            <a:r>
              <a:rPr lang="fr-FR" sz="2400" dirty="0"/>
              <a:t>Reconnexion étude/ préoccupations extérieures</a:t>
            </a:r>
          </a:p>
          <a:p>
            <a:pPr marL="457200" indent="-457200">
              <a:lnSpc>
                <a:spcPct val="90000"/>
              </a:lnSpc>
              <a:spcBef>
                <a:spcPct val="20000"/>
              </a:spcBef>
              <a:buFont typeface="Arial"/>
              <a:buChar char="•"/>
            </a:pPr>
            <a:r>
              <a:rPr lang="fr-FR" sz="2400" dirty="0"/>
              <a:t>Prise de conscience de la dimension systémique de la crise environnementale </a:t>
            </a:r>
          </a:p>
          <a:p>
            <a:pPr marL="457200" indent="-457200">
              <a:lnSpc>
                <a:spcPct val="90000"/>
              </a:lnSpc>
              <a:spcBef>
                <a:spcPct val="20000"/>
              </a:spcBef>
              <a:buFont typeface="Arial"/>
              <a:buChar char="•"/>
            </a:pPr>
            <a:r>
              <a:rPr lang="fr-FR" sz="2400" dirty="0"/>
              <a:t>Prise de confiance : prise de parole, légitimité, efficacité politique</a:t>
            </a:r>
          </a:p>
          <a:p>
            <a:pPr marL="457200" indent="-457200">
              <a:lnSpc>
                <a:spcPct val="90000"/>
              </a:lnSpc>
              <a:spcBef>
                <a:spcPct val="20000"/>
              </a:spcBef>
              <a:buFont typeface="Arial"/>
              <a:buChar char="•"/>
            </a:pPr>
            <a:r>
              <a:rPr lang="fr-FR" sz="2400" dirty="0"/>
              <a:t>Engagement dans l’université de </a:t>
            </a:r>
            <a:r>
              <a:rPr lang="fr-FR" sz="2400" dirty="0" err="1"/>
              <a:t>nouveaux.elles</a:t>
            </a:r>
            <a:r>
              <a:rPr lang="fr-FR" sz="2400" dirty="0"/>
              <a:t> </a:t>
            </a:r>
            <a:r>
              <a:rPr lang="fr-FR" sz="2400" dirty="0" err="1"/>
              <a:t>étudiant.e.s</a:t>
            </a:r>
            <a:endParaRPr lang="fr-FR" sz="2400" dirty="0"/>
          </a:p>
          <a:p>
            <a:pPr marL="457200" indent="-457200">
              <a:lnSpc>
                <a:spcPct val="90000"/>
              </a:lnSpc>
              <a:spcBef>
                <a:spcPct val="20000"/>
              </a:spcBef>
              <a:buFont typeface="Arial"/>
              <a:buChar char="•"/>
            </a:pPr>
            <a:r>
              <a:rPr lang="fr-FR" sz="2400" dirty="0"/>
              <a:t>Activation de la citoyenneté</a:t>
            </a:r>
          </a:p>
          <a:p>
            <a:pPr marL="457200" indent="-457200">
              <a:lnSpc>
                <a:spcPct val="90000"/>
              </a:lnSpc>
              <a:spcBef>
                <a:spcPct val="20000"/>
              </a:spcBef>
              <a:buFont typeface="Arial"/>
              <a:buChar char="•"/>
            </a:pPr>
            <a:r>
              <a:rPr lang="fr-FR" sz="2400" dirty="0"/>
              <a:t>Intérêt pour les processus délibératifs</a:t>
            </a:r>
          </a:p>
          <a:p>
            <a:pPr>
              <a:lnSpc>
                <a:spcPct val="90000"/>
              </a:lnSpc>
              <a:spcBef>
                <a:spcPct val="20000"/>
              </a:spcBef>
            </a:pPr>
            <a:r>
              <a:rPr lang="fr-FR" sz="2400" dirty="0"/>
              <a:t>=&gt; </a:t>
            </a:r>
            <a:r>
              <a:rPr lang="fr-FR" sz="2400" dirty="0" err="1"/>
              <a:t>Empowerment</a:t>
            </a:r>
            <a:r>
              <a:rPr lang="fr-FR" sz="2400" dirty="0"/>
              <a:t> : demandent plus de pouvoir !</a:t>
            </a:r>
          </a:p>
        </p:txBody>
      </p:sp>
    </p:spTree>
    <p:extLst>
      <p:ext uri="{BB962C8B-B14F-4D97-AF65-F5344CB8AC3E}">
        <p14:creationId xmlns:p14="http://schemas.microsoft.com/office/powerpoint/2010/main" val="2652050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FCBAF-B444-015B-3262-996D0AFF60F1}"/>
              </a:ext>
            </a:extLst>
          </p:cNvPr>
          <p:cNvSpPr>
            <a:spLocks noGrp="1"/>
          </p:cNvSpPr>
          <p:nvPr>
            <p:ph type="title"/>
          </p:nvPr>
        </p:nvSpPr>
        <p:spPr/>
        <p:txBody>
          <a:bodyPr/>
          <a:lstStyle/>
          <a:p>
            <a:r>
              <a:rPr lang="fr-FR" dirty="0"/>
              <a:t>Expérience pédagogique et institutionnelle</a:t>
            </a:r>
          </a:p>
        </p:txBody>
      </p:sp>
      <p:sp>
        <p:nvSpPr>
          <p:cNvPr id="3" name="Espace réservé du contenu 2">
            <a:extLst>
              <a:ext uri="{FF2B5EF4-FFF2-40B4-BE49-F238E27FC236}">
                <a16:creationId xmlns:a16="http://schemas.microsoft.com/office/drawing/2014/main" id="{16ECB7B8-A954-D24C-CF8A-BEB1E095C0B5}"/>
              </a:ext>
            </a:extLst>
          </p:cNvPr>
          <p:cNvSpPr>
            <a:spLocks noGrp="1"/>
          </p:cNvSpPr>
          <p:nvPr>
            <p:ph sz="half" idx="1"/>
          </p:nvPr>
        </p:nvSpPr>
        <p:spPr>
          <a:xfrm>
            <a:off x="609600" y="1600201"/>
            <a:ext cx="5486400" cy="4836694"/>
          </a:xfrm>
        </p:spPr>
        <p:txBody>
          <a:bodyPr>
            <a:normAutofit fontScale="85000" lnSpcReduction="20000"/>
          </a:bodyPr>
          <a:lstStyle/>
          <a:p>
            <a:r>
              <a:rPr lang="fr-FR" dirty="0"/>
              <a:t>Enseigner autrement</a:t>
            </a:r>
          </a:p>
          <a:p>
            <a:r>
              <a:rPr lang="fr-FR" dirty="0"/>
              <a:t>Etudier autrement</a:t>
            </a:r>
          </a:p>
          <a:p>
            <a:r>
              <a:rPr lang="fr-FR" dirty="0"/>
              <a:t>Acquisition de nouvelles compétences et postures (pour les </a:t>
            </a:r>
            <a:r>
              <a:rPr lang="fr-FR" dirty="0" err="1"/>
              <a:t>enseignant.e.s</a:t>
            </a:r>
            <a:r>
              <a:rPr lang="fr-FR" dirty="0"/>
              <a:t> et les </a:t>
            </a:r>
            <a:r>
              <a:rPr lang="fr-FR" dirty="0" err="1"/>
              <a:t>étudiant.e.s</a:t>
            </a:r>
            <a:r>
              <a:rPr lang="fr-FR" dirty="0"/>
              <a:t>)</a:t>
            </a:r>
          </a:p>
          <a:p>
            <a:r>
              <a:rPr lang="fr-FR" dirty="0"/>
              <a:t>Révélateur d’habitus professionnels, disciplinaires et contraintes bureaucratiques mais aussi psychologiques</a:t>
            </a:r>
          </a:p>
          <a:p>
            <a:r>
              <a:rPr lang="fr-FR" b="1" dirty="0"/>
              <a:t>Confirmation que le soutien politique aide beaucoup, mais de quelle nature ? Jusqu’où ?</a:t>
            </a:r>
          </a:p>
          <a:p>
            <a:endParaRPr lang="fr-FR" dirty="0"/>
          </a:p>
          <a:p>
            <a:endParaRPr lang="fr-FR" dirty="0"/>
          </a:p>
        </p:txBody>
      </p:sp>
      <p:sp>
        <p:nvSpPr>
          <p:cNvPr id="4" name="Espace réservé du contenu 3">
            <a:extLst>
              <a:ext uri="{FF2B5EF4-FFF2-40B4-BE49-F238E27FC236}">
                <a16:creationId xmlns:a16="http://schemas.microsoft.com/office/drawing/2014/main" id="{9B2CEDC8-17F6-D673-EF2B-5E5126081FA2}"/>
              </a:ext>
            </a:extLst>
          </p:cNvPr>
          <p:cNvSpPr>
            <a:spLocks noGrp="1"/>
          </p:cNvSpPr>
          <p:nvPr>
            <p:ph sz="half" idx="2"/>
          </p:nvPr>
        </p:nvSpPr>
        <p:spPr>
          <a:xfrm>
            <a:off x="6197600" y="1600201"/>
            <a:ext cx="5384800" cy="4836694"/>
          </a:xfrm>
        </p:spPr>
        <p:txBody>
          <a:bodyPr>
            <a:normAutofit fontScale="85000" lnSpcReduction="20000"/>
          </a:bodyPr>
          <a:lstStyle/>
          <a:p>
            <a:r>
              <a:rPr lang="fr-FR" dirty="0"/>
              <a:t>Meilleures coordination et communication nécessaires des EC, personnels et présidence de l’université, avec les </a:t>
            </a:r>
            <a:r>
              <a:rPr lang="fr-FR" dirty="0" err="1"/>
              <a:t>étudiant.e.s</a:t>
            </a:r>
            <a:r>
              <a:rPr lang="fr-FR" dirty="0"/>
              <a:t> Transformation de la gouvernance (parlement étudiant, éco-délégués, VP, </a:t>
            </a:r>
            <a:r>
              <a:rPr lang="fr-FR" b="1" dirty="0"/>
              <a:t>CVEC, CFVU</a:t>
            </a:r>
            <a:r>
              <a:rPr lang="fr-FR" dirty="0"/>
              <a:t>)</a:t>
            </a:r>
          </a:p>
          <a:p>
            <a:r>
              <a:rPr lang="fr-FR" dirty="0"/>
              <a:t>Ancrage territorial (collectivités, société civile, entreprises, établissements secondaires, </a:t>
            </a:r>
            <a:r>
              <a:rPr lang="fr-FR" dirty="0" err="1"/>
              <a:t>habitant.e.s</a:t>
            </a:r>
            <a:r>
              <a:rPr lang="fr-FR" dirty="0"/>
              <a:t> etc.)</a:t>
            </a:r>
          </a:p>
          <a:p>
            <a:r>
              <a:rPr lang="fr-FR" dirty="0"/>
              <a:t>Stratégie de rayonnement hors université pour mettre la pression localement</a:t>
            </a:r>
          </a:p>
          <a:p>
            <a:endParaRPr lang="fr-FR" dirty="0"/>
          </a:p>
        </p:txBody>
      </p:sp>
    </p:spTree>
    <p:extLst>
      <p:ext uri="{BB962C8B-B14F-4D97-AF65-F5344CB8AC3E}">
        <p14:creationId xmlns:p14="http://schemas.microsoft.com/office/powerpoint/2010/main" val="1588707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C8E62B-BA22-AA05-1C1C-C8995587A77F}"/>
              </a:ext>
            </a:extLst>
          </p:cNvPr>
          <p:cNvSpPr>
            <a:spLocks noGrp="1"/>
          </p:cNvSpPr>
          <p:nvPr>
            <p:ph type="title"/>
          </p:nvPr>
        </p:nvSpPr>
        <p:spPr/>
        <p:txBody>
          <a:bodyPr>
            <a:normAutofit/>
          </a:bodyPr>
          <a:lstStyle/>
          <a:p>
            <a:r>
              <a:rPr lang="fr-FR" dirty="0"/>
              <a:t>Mise en place des propositions </a:t>
            </a:r>
          </a:p>
        </p:txBody>
      </p:sp>
      <p:sp>
        <p:nvSpPr>
          <p:cNvPr id="4" name="Espace réservé du contenu 3">
            <a:extLst>
              <a:ext uri="{FF2B5EF4-FFF2-40B4-BE49-F238E27FC236}">
                <a16:creationId xmlns:a16="http://schemas.microsoft.com/office/drawing/2014/main" id="{03D9F4FF-F49D-A44C-1C44-078067BCC15D}"/>
              </a:ext>
            </a:extLst>
          </p:cNvPr>
          <p:cNvSpPr>
            <a:spLocks noGrp="1"/>
          </p:cNvSpPr>
          <p:nvPr>
            <p:ph sz="half" idx="1"/>
          </p:nvPr>
        </p:nvSpPr>
        <p:spPr>
          <a:xfrm>
            <a:off x="609600" y="1600201"/>
            <a:ext cx="6411132" cy="5029919"/>
          </a:xfrm>
        </p:spPr>
        <p:txBody>
          <a:bodyPr>
            <a:normAutofit fontScale="77500" lnSpcReduction="20000"/>
          </a:bodyPr>
          <a:lstStyle/>
          <a:p>
            <a:pPr marL="0" indent="0">
              <a:buNone/>
            </a:pPr>
            <a:r>
              <a:rPr lang="fr-FR" dirty="0"/>
              <a:t>Réunions avec la présidence de l’UPEC, la direction de l’IEP,  la mairie de Fontainebleau et le CROUS (à poursuivre).</a:t>
            </a:r>
          </a:p>
          <a:p>
            <a:r>
              <a:rPr lang="fr-FR" dirty="0"/>
              <a:t>Éco-délégués (à étendre à tout l’UPEC)</a:t>
            </a:r>
          </a:p>
          <a:p>
            <a:r>
              <a:rPr lang="fr-FR" dirty="0"/>
              <a:t>Fresques du climat et du numérique et rentrée climat</a:t>
            </a:r>
          </a:p>
          <a:p>
            <a:r>
              <a:rPr lang="fr-FR" dirty="0"/>
              <a:t>Campus de Fontainebleau : distribution de paniers bio peu chers, recyclage, compost, jardin partagé et végétalisation</a:t>
            </a:r>
          </a:p>
          <a:p>
            <a:r>
              <a:rPr lang="fr-FR" dirty="0"/>
              <a:t>Projet d’épicerie solidaire (renforcé par candidature ANR et partenariat avec USPN/Paris 13)</a:t>
            </a:r>
          </a:p>
          <a:p>
            <a:r>
              <a:rPr lang="fr-FR" dirty="0"/>
              <a:t>Changement des menus et raccourcissement des circuits d’approvisionnement du CROUS (en cours)</a:t>
            </a:r>
          </a:p>
          <a:p>
            <a:r>
              <a:rPr lang="fr-FR" dirty="0"/>
              <a:t>Création d’un média étudiant/communautaire avec tutos de cuisine</a:t>
            </a:r>
          </a:p>
          <a:p>
            <a:r>
              <a:rPr lang="fr-FR" dirty="0"/>
              <a:t>Cueillettes chez maraichers bio locaux</a:t>
            </a:r>
          </a:p>
        </p:txBody>
      </p:sp>
      <p:pic>
        <p:nvPicPr>
          <p:cNvPr id="6" name="Espace réservé du contenu 5">
            <a:extLst>
              <a:ext uri="{FF2B5EF4-FFF2-40B4-BE49-F238E27FC236}">
                <a16:creationId xmlns:a16="http://schemas.microsoft.com/office/drawing/2014/main" id="{7580F27D-3185-0EAF-E5B0-11C95FE719B9}"/>
              </a:ext>
            </a:extLst>
          </p:cNvPr>
          <p:cNvPicPr>
            <a:picLocks noGrp="1" noChangeAspect="1"/>
          </p:cNvPicPr>
          <p:nvPr>
            <p:ph sz="half" idx="2"/>
          </p:nvPr>
        </p:nvPicPr>
        <p:blipFill>
          <a:blip r:embed="rId2"/>
          <a:stretch>
            <a:fillRect/>
          </a:stretch>
        </p:blipFill>
        <p:spPr>
          <a:xfrm>
            <a:off x="7589801" y="1195754"/>
            <a:ext cx="3840199" cy="5434366"/>
          </a:xfrm>
          <a:prstGeom prst="rect">
            <a:avLst/>
          </a:prstGeom>
        </p:spPr>
      </p:pic>
    </p:spTree>
    <p:extLst>
      <p:ext uri="{BB962C8B-B14F-4D97-AF65-F5344CB8AC3E}">
        <p14:creationId xmlns:p14="http://schemas.microsoft.com/office/powerpoint/2010/main" val="186326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D7A4F41-8953-6C89-A157-337E70190983}"/>
              </a:ext>
            </a:extLst>
          </p:cNvPr>
          <p:cNvPicPr>
            <a:picLocks noChangeAspect="1"/>
          </p:cNvPicPr>
          <p:nvPr/>
        </p:nvPicPr>
        <p:blipFill>
          <a:blip r:embed="rId2"/>
          <a:stretch>
            <a:fillRect/>
          </a:stretch>
        </p:blipFill>
        <p:spPr>
          <a:xfrm>
            <a:off x="4225867" y="0"/>
            <a:ext cx="4837545" cy="6858000"/>
          </a:xfrm>
          <a:prstGeom prst="rect">
            <a:avLst/>
          </a:prstGeom>
        </p:spPr>
      </p:pic>
      <p:pic>
        <p:nvPicPr>
          <p:cNvPr id="5" name="Image 4">
            <a:extLst>
              <a:ext uri="{FF2B5EF4-FFF2-40B4-BE49-F238E27FC236}">
                <a16:creationId xmlns:a16="http://schemas.microsoft.com/office/drawing/2014/main" id="{2D96428D-01E3-B244-A19F-F28288A01AF7}"/>
              </a:ext>
            </a:extLst>
          </p:cNvPr>
          <p:cNvPicPr>
            <a:picLocks noChangeAspect="1"/>
          </p:cNvPicPr>
          <p:nvPr/>
        </p:nvPicPr>
        <p:blipFill>
          <a:blip r:embed="rId3"/>
          <a:stretch>
            <a:fillRect/>
          </a:stretch>
        </p:blipFill>
        <p:spPr>
          <a:xfrm>
            <a:off x="-238262" y="280416"/>
            <a:ext cx="4867339" cy="6858000"/>
          </a:xfrm>
          <a:prstGeom prst="rect">
            <a:avLst/>
          </a:prstGeom>
        </p:spPr>
      </p:pic>
      <p:pic>
        <p:nvPicPr>
          <p:cNvPr id="7" name="Image 6">
            <a:extLst>
              <a:ext uri="{FF2B5EF4-FFF2-40B4-BE49-F238E27FC236}">
                <a16:creationId xmlns:a16="http://schemas.microsoft.com/office/drawing/2014/main" id="{AEE9A528-1465-E68A-F351-9A512733E73B}"/>
              </a:ext>
            </a:extLst>
          </p:cNvPr>
          <p:cNvPicPr>
            <a:picLocks noChangeAspect="1"/>
          </p:cNvPicPr>
          <p:nvPr/>
        </p:nvPicPr>
        <p:blipFill>
          <a:blip r:embed="rId4"/>
          <a:stretch>
            <a:fillRect/>
          </a:stretch>
        </p:blipFill>
        <p:spPr>
          <a:xfrm>
            <a:off x="7562924" y="390144"/>
            <a:ext cx="4848532" cy="6858000"/>
          </a:xfrm>
          <a:prstGeom prst="rect">
            <a:avLst/>
          </a:prstGeom>
        </p:spPr>
      </p:pic>
    </p:spTree>
    <p:extLst>
      <p:ext uri="{BB962C8B-B14F-4D97-AF65-F5344CB8AC3E}">
        <p14:creationId xmlns:p14="http://schemas.microsoft.com/office/powerpoint/2010/main" val="1842613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1DDD15-3E1D-EA48-93F3-A8C81518A2C7}"/>
              </a:ext>
            </a:extLst>
          </p:cNvPr>
          <p:cNvSpPr txBox="1"/>
          <p:nvPr/>
        </p:nvSpPr>
        <p:spPr>
          <a:xfrm>
            <a:off x="332509" y="273050"/>
            <a:ext cx="4288176" cy="1444914"/>
          </a:xfrm>
          <a:prstGeom prst="rect">
            <a:avLst/>
          </a:prstGeom>
        </p:spPr>
        <p:txBody>
          <a:bodyPr vert="horz" lIns="91440" tIns="45720" rIns="91440" bIns="45720" rtlCol="0" anchor="b">
            <a:noAutofit/>
          </a:bodyPr>
          <a:lstStyle/>
          <a:p>
            <a:pPr>
              <a:spcBef>
                <a:spcPct val="0"/>
              </a:spcBef>
              <a:spcAft>
                <a:spcPts val="600"/>
              </a:spcAft>
            </a:pPr>
            <a:r>
              <a:rPr lang="fr-FR" sz="3200" b="1" kern="1200" dirty="0">
                <a:latin typeface="+mn-lt"/>
                <a:ea typeface="+mn-ea"/>
                <a:cs typeface="+mn-cs"/>
              </a:rPr>
              <a:t>Qu’est-ce que la convention citoyenne étudiante de l’UPEC ?</a:t>
            </a:r>
          </a:p>
        </p:txBody>
      </p:sp>
      <p:pic>
        <p:nvPicPr>
          <p:cNvPr id="3" name="Image 2" descr="Une image contenant plafond, personne, intérieur, mur&#10;&#10;Description générée automatiquement">
            <a:extLst>
              <a:ext uri="{FF2B5EF4-FFF2-40B4-BE49-F238E27FC236}">
                <a16:creationId xmlns:a16="http://schemas.microsoft.com/office/drawing/2014/main" id="{074DBC79-B7BD-454C-A56A-BFDB6CEA5E84}"/>
              </a:ext>
            </a:extLst>
          </p:cNvPr>
          <p:cNvPicPr>
            <a:picLocks noChangeAspect="1"/>
          </p:cNvPicPr>
          <p:nvPr/>
        </p:nvPicPr>
        <p:blipFill rotWithShape="1">
          <a:blip r:embed="rId2"/>
          <a:srcRect l="11136" r="11137" b="1"/>
          <a:stretch/>
        </p:blipFill>
        <p:spPr>
          <a:xfrm>
            <a:off x="6725780" y="2598546"/>
            <a:ext cx="4959928" cy="4259454"/>
          </a:xfrm>
          <a:prstGeom prst="rect">
            <a:avLst/>
          </a:prstGeom>
          <a:noFill/>
        </p:spPr>
      </p:pic>
      <p:sp>
        <p:nvSpPr>
          <p:cNvPr id="4" name="ZoneTexte 3">
            <a:extLst>
              <a:ext uri="{FF2B5EF4-FFF2-40B4-BE49-F238E27FC236}">
                <a16:creationId xmlns:a16="http://schemas.microsoft.com/office/drawing/2014/main" id="{9D7AE257-2E63-834D-BEC7-6DDCEC0B0985}"/>
              </a:ext>
            </a:extLst>
          </p:cNvPr>
          <p:cNvSpPr txBox="1"/>
          <p:nvPr/>
        </p:nvSpPr>
        <p:spPr>
          <a:xfrm>
            <a:off x="332509" y="1717964"/>
            <a:ext cx="4288176" cy="5140036"/>
          </a:xfrm>
          <a:prstGeom prst="rect">
            <a:avLst/>
          </a:prstGeom>
        </p:spPr>
        <p:txBody>
          <a:bodyPr vert="horz" lIns="91440" tIns="45720" rIns="91440" bIns="45720" rtlCol="0">
            <a:normAutofit fontScale="47500" lnSpcReduction="20000"/>
          </a:bodyPr>
          <a:lstStyle/>
          <a:p>
            <a:pPr>
              <a:spcBef>
                <a:spcPct val="20000"/>
              </a:spcBef>
              <a:spcAft>
                <a:spcPts val="600"/>
              </a:spcAft>
            </a:pPr>
            <a:endParaRPr lang="fr-FR" sz="1400" b="1" kern="1200" dirty="0">
              <a:latin typeface="+mn-lt"/>
              <a:ea typeface="+mn-ea"/>
              <a:cs typeface="+mn-cs"/>
            </a:endParaRPr>
          </a:p>
          <a:p>
            <a:pPr>
              <a:spcBef>
                <a:spcPct val="20000"/>
              </a:spcBef>
              <a:spcAft>
                <a:spcPts val="600"/>
              </a:spcAft>
            </a:pPr>
            <a:r>
              <a:rPr lang="fr-FR" sz="3800" b="1" dirty="0"/>
              <a:t>Deux mois pour s’informer, échanger et débattre</a:t>
            </a:r>
          </a:p>
          <a:p>
            <a:pPr>
              <a:spcBef>
                <a:spcPct val="20000"/>
              </a:spcBef>
              <a:spcAft>
                <a:spcPts val="600"/>
              </a:spcAft>
            </a:pPr>
            <a:endParaRPr lang="fr-FR" sz="2800" b="1" dirty="0"/>
          </a:p>
          <a:p>
            <a:pPr>
              <a:spcBef>
                <a:spcPct val="20000"/>
              </a:spcBef>
              <a:spcAft>
                <a:spcPts val="600"/>
              </a:spcAft>
            </a:pPr>
            <a:r>
              <a:rPr lang="fr-FR" sz="3300" dirty="0"/>
              <a:t>Adaptation expérimentale de la convention citoyenne pour le climat à notre échelle, sur un thème différent chaque année</a:t>
            </a:r>
          </a:p>
          <a:p>
            <a:pPr>
              <a:spcBef>
                <a:spcPct val="20000"/>
              </a:spcBef>
              <a:spcAft>
                <a:spcPts val="600"/>
              </a:spcAft>
            </a:pPr>
            <a:r>
              <a:rPr lang="fr-FR" sz="3300" dirty="0"/>
              <a:t>Alternance réunions plénières et groupes sur 3 journées de lancement et 2 de clôture. Série d’évènements et ateliers pendant 2 mois. </a:t>
            </a:r>
          </a:p>
          <a:p>
            <a:pPr>
              <a:spcBef>
                <a:spcPct val="20000"/>
              </a:spcBef>
              <a:spcAft>
                <a:spcPts val="600"/>
              </a:spcAft>
            </a:pPr>
            <a:r>
              <a:rPr lang="fr-FR" sz="3300" dirty="0"/>
              <a:t>Formations, rencontres (</a:t>
            </a:r>
            <a:r>
              <a:rPr lang="fr-FR" sz="3300" dirty="0" err="1"/>
              <a:t>chercheur.e.s</a:t>
            </a:r>
            <a:r>
              <a:rPr lang="fr-FR" sz="3300" dirty="0"/>
              <a:t>, collectivités locales, institutions nationales), dialogues, propositions, recherche, action et suivi</a:t>
            </a:r>
          </a:p>
          <a:p>
            <a:pPr>
              <a:spcBef>
                <a:spcPct val="20000"/>
              </a:spcBef>
              <a:spcAft>
                <a:spcPts val="600"/>
              </a:spcAft>
            </a:pPr>
            <a:r>
              <a:rPr lang="fr-FR" sz="3300" dirty="0"/>
              <a:t>Délibérations hors ligne (10 personnes avec </a:t>
            </a:r>
            <a:r>
              <a:rPr lang="fr-FR" sz="3300" dirty="0" err="1"/>
              <a:t>modérateur.rice</a:t>
            </a:r>
            <a:r>
              <a:rPr lang="fr-FR" sz="3300" dirty="0"/>
              <a:t>) et en ligne sur le logiciel open source de participation citoyenne </a:t>
            </a:r>
            <a:r>
              <a:rPr lang="fr-FR" sz="3300" dirty="0" err="1"/>
              <a:t>Decidim</a:t>
            </a:r>
            <a:endParaRPr lang="fr-FR" sz="1400" dirty="0"/>
          </a:p>
          <a:p>
            <a:pPr>
              <a:spcBef>
                <a:spcPct val="20000"/>
              </a:spcBef>
              <a:spcAft>
                <a:spcPts val="600"/>
              </a:spcAft>
            </a:pPr>
            <a:endParaRPr lang="fr-FR" sz="1400" dirty="0"/>
          </a:p>
          <a:p>
            <a:pPr>
              <a:spcBef>
                <a:spcPct val="20000"/>
              </a:spcBef>
              <a:spcAft>
                <a:spcPts val="600"/>
              </a:spcAft>
            </a:pPr>
            <a:endParaRPr lang="fr-FR" sz="1400" dirty="0"/>
          </a:p>
          <a:p>
            <a:pPr>
              <a:spcBef>
                <a:spcPct val="20000"/>
              </a:spcBef>
              <a:spcAft>
                <a:spcPts val="600"/>
              </a:spcAft>
            </a:pPr>
            <a:endParaRPr lang="fr-FR" sz="1400" dirty="0"/>
          </a:p>
          <a:p>
            <a:pPr>
              <a:spcBef>
                <a:spcPct val="20000"/>
              </a:spcBef>
              <a:spcAft>
                <a:spcPts val="600"/>
              </a:spcAft>
            </a:pPr>
            <a:endParaRPr lang="fr-FR" sz="1400" dirty="0"/>
          </a:p>
          <a:p>
            <a:pPr>
              <a:spcBef>
                <a:spcPct val="20000"/>
              </a:spcBef>
              <a:spcAft>
                <a:spcPts val="600"/>
              </a:spcAft>
            </a:pPr>
            <a:r>
              <a:rPr lang="fr-FR" sz="2000" kern="1200" dirty="0">
                <a:latin typeface="+mj-lt"/>
                <a:ea typeface="+mj-ea"/>
                <a:cs typeface="+mj-cs"/>
              </a:rPr>
              <a:t>Photos de Lina </a:t>
            </a:r>
            <a:r>
              <a:rPr lang="fr-FR" sz="2000" kern="1200" dirty="0" err="1">
                <a:latin typeface="+mj-lt"/>
                <a:ea typeface="+mj-ea"/>
                <a:cs typeface="+mj-cs"/>
              </a:rPr>
              <a:t>Prokofieff</a:t>
            </a:r>
            <a:endParaRPr lang="fr-FR" sz="2000" kern="1200" dirty="0">
              <a:latin typeface="+mn-lt"/>
              <a:ea typeface="+mn-ea"/>
              <a:cs typeface="+mn-cs"/>
            </a:endParaRPr>
          </a:p>
        </p:txBody>
      </p:sp>
      <p:pic>
        <p:nvPicPr>
          <p:cNvPr id="6" name="Image 5" descr="Une image contenant texte, personne, signe, gens&#10;&#10;Description générée automatiquement">
            <a:extLst>
              <a:ext uri="{FF2B5EF4-FFF2-40B4-BE49-F238E27FC236}">
                <a16:creationId xmlns:a16="http://schemas.microsoft.com/office/drawing/2014/main" id="{4C32934A-BA38-6753-6D11-A1B574D179A1}"/>
              </a:ext>
            </a:extLst>
          </p:cNvPr>
          <p:cNvPicPr>
            <a:picLocks noChangeAspect="1"/>
          </p:cNvPicPr>
          <p:nvPr/>
        </p:nvPicPr>
        <p:blipFill>
          <a:blip r:embed="rId3"/>
          <a:stretch>
            <a:fillRect/>
          </a:stretch>
        </p:blipFill>
        <p:spPr>
          <a:xfrm>
            <a:off x="4620685" y="17678"/>
            <a:ext cx="6000210" cy="4000140"/>
          </a:xfrm>
          <a:prstGeom prst="rect">
            <a:avLst/>
          </a:prstGeom>
        </p:spPr>
      </p:pic>
    </p:spTree>
    <p:extLst>
      <p:ext uri="{BB962C8B-B14F-4D97-AF65-F5344CB8AC3E}">
        <p14:creationId xmlns:p14="http://schemas.microsoft.com/office/powerpoint/2010/main" val="2925219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A3FCA2-295E-4CD7-550B-32B973B6CE5A}"/>
              </a:ext>
            </a:extLst>
          </p:cNvPr>
          <p:cNvPicPr>
            <a:picLocks noChangeAspect="1"/>
          </p:cNvPicPr>
          <p:nvPr/>
        </p:nvPicPr>
        <p:blipFill>
          <a:blip r:embed="rId2"/>
          <a:stretch>
            <a:fillRect/>
          </a:stretch>
        </p:blipFill>
        <p:spPr>
          <a:xfrm>
            <a:off x="6096000" y="-228456"/>
            <a:ext cx="5234457" cy="7422734"/>
          </a:xfrm>
          <a:prstGeom prst="rect">
            <a:avLst/>
          </a:prstGeom>
        </p:spPr>
      </p:pic>
      <p:pic>
        <p:nvPicPr>
          <p:cNvPr id="5" name="Image 4">
            <a:extLst>
              <a:ext uri="{FF2B5EF4-FFF2-40B4-BE49-F238E27FC236}">
                <a16:creationId xmlns:a16="http://schemas.microsoft.com/office/drawing/2014/main" id="{9B47189E-2B58-22C2-9E89-671C507D6276}"/>
              </a:ext>
            </a:extLst>
          </p:cNvPr>
          <p:cNvPicPr>
            <a:picLocks noChangeAspect="1"/>
          </p:cNvPicPr>
          <p:nvPr/>
        </p:nvPicPr>
        <p:blipFill>
          <a:blip r:embed="rId3"/>
          <a:stretch>
            <a:fillRect/>
          </a:stretch>
        </p:blipFill>
        <p:spPr>
          <a:xfrm>
            <a:off x="316992" y="-228456"/>
            <a:ext cx="5069513" cy="7171800"/>
          </a:xfrm>
          <a:prstGeom prst="rect">
            <a:avLst/>
          </a:prstGeom>
        </p:spPr>
      </p:pic>
    </p:spTree>
    <p:extLst>
      <p:ext uri="{BB962C8B-B14F-4D97-AF65-F5344CB8AC3E}">
        <p14:creationId xmlns:p14="http://schemas.microsoft.com/office/powerpoint/2010/main" val="2297038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DD1E84-4B21-06FC-3DB2-7E34BBBFA44C}"/>
              </a:ext>
            </a:extLst>
          </p:cNvPr>
          <p:cNvPicPr>
            <a:picLocks noChangeAspect="1"/>
          </p:cNvPicPr>
          <p:nvPr/>
        </p:nvPicPr>
        <p:blipFill>
          <a:blip r:embed="rId2"/>
          <a:stretch>
            <a:fillRect/>
          </a:stretch>
        </p:blipFill>
        <p:spPr>
          <a:xfrm>
            <a:off x="471156" y="0"/>
            <a:ext cx="11249687" cy="6858000"/>
          </a:xfrm>
          <a:prstGeom prst="rect">
            <a:avLst/>
          </a:prstGeom>
        </p:spPr>
      </p:pic>
    </p:spTree>
    <p:extLst>
      <p:ext uri="{BB962C8B-B14F-4D97-AF65-F5344CB8AC3E}">
        <p14:creationId xmlns:p14="http://schemas.microsoft.com/office/powerpoint/2010/main" val="70704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D7ADB-37D7-13AE-9586-78999709B36E}"/>
              </a:ext>
            </a:extLst>
          </p:cNvPr>
          <p:cNvSpPr>
            <a:spLocks noGrp="1"/>
          </p:cNvSpPr>
          <p:nvPr>
            <p:ph type="title"/>
          </p:nvPr>
        </p:nvSpPr>
        <p:spPr/>
        <p:txBody>
          <a:bodyPr>
            <a:normAutofit/>
          </a:bodyPr>
          <a:lstStyle/>
          <a:p>
            <a:r>
              <a:rPr lang="fr-FR" dirty="0"/>
              <a:t>Devenir des propositions</a:t>
            </a:r>
          </a:p>
        </p:txBody>
      </p:sp>
      <p:sp>
        <p:nvSpPr>
          <p:cNvPr id="3" name="Espace réservé du contenu 2">
            <a:extLst>
              <a:ext uri="{FF2B5EF4-FFF2-40B4-BE49-F238E27FC236}">
                <a16:creationId xmlns:a16="http://schemas.microsoft.com/office/drawing/2014/main" id="{89FD30F0-40BF-3CDC-1EC7-A09953296748}"/>
              </a:ext>
            </a:extLst>
          </p:cNvPr>
          <p:cNvSpPr>
            <a:spLocks noGrp="1"/>
          </p:cNvSpPr>
          <p:nvPr>
            <p:ph idx="1"/>
          </p:nvPr>
        </p:nvSpPr>
        <p:spPr>
          <a:xfrm>
            <a:off x="232475" y="1417639"/>
            <a:ext cx="11349925" cy="5440362"/>
          </a:xfrm>
        </p:spPr>
        <p:txBody>
          <a:bodyPr>
            <a:normAutofit fontScale="92500"/>
          </a:bodyPr>
          <a:lstStyle/>
          <a:p>
            <a:pPr marL="0" indent="0">
              <a:buNone/>
            </a:pPr>
            <a:r>
              <a:rPr lang="fr-FR" dirty="0"/>
              <a:t>Mise en place après négociation au cas par cas des propositions avec les composantes, la présidence de l’UPEC, les collectivités territoriales voire ministères (secrétariat général pour l’investissement)</a:t>
            </a:r>
          </a:p>
          <a:p>
            <a:pPr marL="0" indent="0">
              <a:buNone/>
            </a:pPr>
            <a:r>
              <a:rPr lang="fr-FR" dirty="0"/>
              <a:t>Création de projets intercommunautaires valorisés :</a:t>
            </a:r>
          </a:p>
          <a:p>
            <a:pPr lvl="1"/>
            <a:r>
              <a:rPr lang="fr-FR" b="1" dirty="0"/>
              <a:t>Low-tech </a:t>
            </a:r>
            <a:r>
              <a:rPr lang="fr-FR" b="1" dirty="0" err="1"/>
              <a:t>lab</a:t>
            </a:r>
            <a:r>
              <a:rPr lang="fr-FR" b="1" dirty="0"/>
              <a:t> </a:t>
            </a:r>
            <a:r>
              <a:rPr lang="fr-FR" dirty="0"/>
              <a:t>: ressourcerie numérique et espace de formation, sensibilisation et recherche. De l’innovation dans le respect des limites planétaires, pour un rayonnement large. Mise en commun des ressources, compétences et envies. Convaincre par le faire</a:t>
            </a:r>
          </a:p>
          <a:p>
            <a:pPr lvl="1"/>
            <a:r>
              <a:rPr lang="fr-FR" b="1" dirty="0"/>
              <a:t>Média communautaire </a:t>
            </a:r>
            <a:r>
              <a:rPr lang="fr-FR" dirty="0"/>
              <a:t>: circulation horizontale d’idées et de contenus</a:t>
            </a:r>
          </a:p>
          <a:p>
            <a:pPr marL="0" indent="0">
              <a:buNone/>
            </a:pPr>
            <a:r>
              <a:rPr lang="fr-FR" dirty="0"/>
              <a:t>Projet de soumettre toutes les propositions ayant trait à la vie étudiante au nouveau parlement étudiant</a:t>
            </a:r>
          </a:p>
          <a:p>
            <a:endParaRPr lang="fr-FR" dirty="0"/>
          </a:p>
        </p:txBody>
      </p:sp>
    </p:spTree>
    <p:extLst>
      <p:ext uri="{BB962C8B-B14F-4D97-AF65-F5344CB8AC3E}">
        <p14:creationId xmlns:p14="http://schemas.microsoft.com/office/powerpoint/2010/main" val="2818094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7BD6C4-F4AD-5A5D-80DA-B914A4CF6845}"/>
              </a:ext>
            </a:extLst>
          </p:cNvPr>
          <p:cNvSpPr>
            <a:spLocks noGrp="1"/>
          </p:cNvSpPr>
          <p:nvPr>
            <p:ph type="title"/>
          </p:nvPr>
        </p:nvSpPr>
        <p:spPr>
          <a:xfrm>
            <a:off x="201881" y="274638"/>
            <a:ext cx="11990119" cy="1143000"/>
          </a:xfrm>
        </p:spPr>
        <p:txBody>
          <a:bodyPr>
            <a:normAutofit fontScale="90000"/>
          </a:bodyPr>
          <a:lstStyle/>
          <a:p>
            <a:r>
              <a:rPr lang="fr-FR" dirty="0">
                <a:latin typeface="Calibri,sans-serif"/>
              </a:rPr>
              <a:t>CCE « Université de l’avenir – un avenir en commun(s) »</a:t>
            </a:r>
            <a:endParaRPr lang="fr-FR" dirty="0"/>
          </a:p>
        </p:txBody>
      </p:sp>
      <p:sp>
        <p:nvSpPr>
          <p:cNvPr id="3" name="Espace réservé du contenu 2">
            <a:extLst>
              <a:ext uri="{FF2B5EF4-FFF2-40B4-BE49-F238E27FC236}">
                <a16:creationId xmlns:a16="http://schemas.microsoft.com/office/drawing/2014/main" id="{6F66D372-AD0A-6F2A-FAFF-89DF88648BE0}"/>
              </a:ext>
            </a:extLst>
          </p:cNvPr>
          <p:cNvSpPr>
            <a:spLocks noGrp="1"/>
          </p:cNvSpPr>
          <p:nvPr>
            <p:ph sz="half" idx="1"/>
          </p:nvPr>
        </p:nvSpPr>
        <p:spPr>
          <a:xfrm>
            <a:off x="609600" y="1600201"/>
            <a:ext cx="5384800" cy="4824350"/>
          </a:xfrm>
        </p:spPr>
        <p:txBody>
          <a:bodyPr>
            <a:normAutofit fontScale="40000" lnSpcReduction="20000"/>
          </a:bodyPr>
          <a:lstStyle/>
          <a:p>
            <a:pPr marL="0" marR="0" indent="0">
              <a:spcBef>
                <a:spcPts val="0"/>
              </a:spcBef>
              <a:spcAft>
                <a:spcPts val="0"/>
              </a:spcAft>
              <a:buNone/>
            </a:pPr>
            <a:r>
              <a:rPr lang="fr-FR" sz="4400" dirty="0">
                <a:effectLst/>
                <a:latin typeface="Calibri,sans-serif"/>
              </a:rPr>
              <a:t>Thèmes : </a:t>
            </a:r>
          </a:p>
          <a:p>
            <a:pPr marL="0" marR="0">
              <a:spcBef>
                <a:spcPts val="0"/>
              </a:spcBef>
              <a:spcAft>
                <a:spcPts val="0"/>
              </a:spcAft>
            </a:pPr>
            <a:endParaRPr lang="fr-FR" sz="4400" dirty="0">
              <a:effectLst/>
              <a:latin typeface="Calibri,sans-serif"/>
            </a:endParaRPr>
          </a:p>
          <a:p>
            <a:pPr marL="571500" lvl="1" indent="-457200">
              <a:spcBef>
                <a:spcPts val="0"/>
              </a:spcBef>
              <a:buFont typeface="Wingdings" pitchFamily="2" charset="2"/>
              <a:buChar char="ü"/>
            </a:pPr>
            <a:r>
              <a:rPr lang="fr-FR" sz="5100" dirty="0">
                <a:latin typeface="Calibri,sans-serif"/>
              </a:rPr>
              <a:t>transformation environnementale de l’université, </a:t>
            </a:r>
          </a:p>
          <a:p>
            <a:pPr marL="571500" lvl="1" indent="-457200">
              <a:spcBef>
                <a:spcPts val="0"/>
              </a:spcBef>
              <a:buFont typeface="Wingdings" pitchFamily="2" charset="2"/>
              <a:buChar char="ü"/>
            </a:pPr>
            <a:r>
              <a:rPr lang="fr-FR" sz="5100" dirty="0">
                <a:latin typeface="Calibri,sans-serif"/>
              </a:rPr>
              <a:t>faire communauté, les communs à l’université</a:t>
            </a:r>
          </a:p>
          <a:p>
            <a:pPr marL="571500" lvl="1" indent="-457200">
              <a:spcBef>
                <a:spcPts val="0"/>
              </a:spcBef>
              <a:buFont typeface="Wingdings" pitchFamily="2" charset="2"/>
              <a:buChar char="ü"/>
            </a:pPr>
            <a:r>
              <a:rPr lang="fr-FR" sz="5100" dirty="0">
                <a:latin typeface="Calibri,sans-serif"/>
              </a:rPr>
              <a:t>ville campus, </a:t>
            </a:r>
          </a:p>
          <a:p>
            <a:pPr marL="571500" lvl="1" indent="-457200">
              <a:spcBef>
                <a:spcPts val="0"/>
              </a:spcBef>
              <a:buFont typeface="Wingdings" pitchFamily="2" charset="2"/>
              <a:buChar char="ü"/>
            </a:pPr>
            <a:r>
              <a:rPr lang="fr-FR" sz="5100" dirty="0">
                <a:latin typeface="Calibri,sans-serif"/>
              </a:rPr>
              <a:t>nouveaux métiers,</a:t>
            </a:r>
          </a:p>
          <a:p>
            <a:pPr marL="571500" lvl="1" indent="-457200">
              <a:spcBef>
                <a:spcPts val="0"/>
              </a:spcBef>
              <a:buFont typeface="Wingdings" pitchFamily="2" charset="2"/>
              <a:buChar char="ü"/>
            </a:pPr>
            <a:r>
              <a:rPr lang="fr-FR" sz="5100" dirty="0">
                <a:effectLst/>
                <a:latin typeface="Calibri,sans-serif"/>
              </a:rPr>
              <a:t>bien-être étudiant, </a:t>
            </a:r>
          </a:p>
          <a:p>
            <a:pPr marL="571500" lvl="1" indent="-457200">
              <a:spcBef>
                <a:spcPts val="0"/>
              </a:spcBef>
              <a:buFont typeface="Wingdings" pitchFamily="2" charset="2"/>
              <a:buChar char="ü"/>
            </a:pPr>
            <a:r>
              <a:rPr lang="fr-FR" sz="5100" dirty="0">
                <a:effectLst/>
                <a:latin typeface="Calibri,sans-serif"/>
              </a:rPr>
              <a:t>engagement étudiant</a:t>
            </a:r>
          </a:p>
          <a:p>
            <a:pPr marL="571500" lvl="1" indent="-457200">
              <a:spcBef>
                <a:spcPts val="0"/>
              </a:spcBef>
              <a:buFont typeface="Wingdings" pitchFamily="2" charset="2"/>
              <a:buChar char="ü"/>
            </a:pPr>
            <a:endParaRPr lang="fr-FR" sz="4400" dirty="0">
              <a:effectLst/>
              <a:latin typeface="Calibri,sans-serif"/>
            </a:endParaRPr>
          </a:p>
          <a:p>
            <a:pPr marL="400050" lvl="1">
              <a:spcBef>
                <a:spcPts val="0"/>
              </a:spcBef>
            </a:pPr>
            <a:endParaRPr lang="fr-FR" sz="4400" dirty="0">
              <a:latin typeface="Calibri,sans-serif"/>
            </a:endParaRPr>
          </a:p>
          <a:p>
            <a:pPr marL="0" marR="0" indent="0">
              <a:spcBef>
                <a:spcPts val="0"/>
              </a:spcBef>
              <a:spcAft>
                <a:spcPts val="0"/>
              </a:spcAft>
              <a:buNone/>
            </a:pPr>
            <a:r>
              <a:rPr lang="fr-FR" sz="5100" dirty="0">
                <a:latin typeface="Calibri,sans-serif"/>
              </a:rPr>
              <a:t>F</a:t>
            </a:r>
            <a:r>
              <a:rPr lang="fr-FR" sz="5100" dirty="0">
                <a:effectLst/>
                <a:latin typeface="Calibri,sans-serif"/>
              </a:rPr>
              <a:t>ocus scientifique sur l’eau</a:t>
            </a:r>
          </a:p>
          <a:p>
            <a:pPr marL="0" marR="0" indent="0">
              <a:spcBef>
                <a:spcPts val="0"/>
              </a:spcBef>
              <a:spcAft>
                <a:spcPts val="0"/>
              </a:spcAft>
              <a:buNone/>
            </a:pPr>
            <a:endParaRPr lang="fr-FR" sz="4400" dirty="0">
              <a:effectLst/>
              <a:latin typeface="Calibri,sans-serif"/>
            </a:endParaRPr>
          </a:p>
          <a:p>
            <a:pPr marL="0" marR="0">
              <a:spcBef>
                <a:spcPts val="0"/>
              </a:spcBef>
              <a:spcAft>
                <a:spcPts val="0"/>
              </a:spcAft>
            </a:pPr>
            <a:endParaRPr lang="fr-FR" sz="4400" dirty="0">
              <a:effectLst/>
              <a:latin typeface="Calibri,sans-serif"/>
            </a:endParaRPr>
          </a:p>
          <a:p>
            <a:pPr marL="0" marR="0" indent="0">
              <a:spcBef>
                <a:spcPts val="0"/>
              </a:spcBef>
              <a:spcAft>
                <a:spcPts val="0"/>
              </a:spcAft>
              <a:buNone/>
            </a:pPr>
            <a:r>
              <a:rPr lang="fr-FR" sz="4400" dirty="0">
                <a:effectLst/>
                <a:latin typeface="Calibri,sans-serif"/>
              </a:rPr>
              <a:t>Composantes : IEP, EPISEN, faculté de droit, faculté d’économie, faculté des sciences, EUR FRAPP</a:t>
            </a:r>
            <a:r>
              <a:rPr lang="fr-FR" sz="4400" dirty="0">
                <a:latin typeface="Calibri,sans-serif"/>
              </a:rPr>
              <a:t>, IUP, IUT </a:t>
            </a:r>
            <a:r>
              <a:rPr lang="fr-FR" sz="4400" dirty="0">
                <a:effectLst/>
                <a:latin typeface="Calibri,sans-serif"/>
              </a:rPr>
              <a:t>Sénart-Fontainebleau, SESS-STAPS </a:t>
            </a:r>
          </a:p>
          <a:p>
            <a:pPr marL="0" marR="0" indent="0">
              <a:spcBef>
                <a:spcPts val="0"/>
              </a:spcBef>
              <a:spcAft>
                <a:spcPts val="0"/>
              </a:spcAft>
              <a:buNone/>
            </a:pPr>
            <a:endParaRPr lang="fr-FR" sz="3300" dirty="0">
              <a:effectLst/>
              <a:latin typeface="Calibri,sans-serif"/>
            </a:endParaRPr>
          </a:p>
          <a:p>
            <a:pPr marL="0" marR="0" indent="0">
              <a:spcBef>
                <a:spcPts val="0"/>
              </a:spcBef>
              <a:spcAft>
                <a:spcPts val="0"/>
              </a:spcAft>
              <a:buNone/>
            </a:pPr>
            <a:endParaRPr lang="fr-FR" sz="2400" dirty="0"/>
          </a:p>
        </p:txBody>
      </p:sp>
      <p:sp>
        <p:nvSpPr>
          <p:cNvPr id="4" name="Espace réservé du contenu 3">
            <a:extLst>
              <a:ext uri="{FF2B5EF4-FFF2-40B4-BE49-F238E27FC236}">
                <a16:creationId xmlns:a16="http://schemas.microsoft.com/office/drawing/2014/main" id="{07E66C02-5EA3-3574-D2FA-DCBEDAC3CA33}"/>
              </a:ext>
            </a:extLst>
          </p:cNvPr>
          <p:cNvSpPr>
            <a:spLocks noGrp="1"/>
          </p:cNvSpPr>
          <p:nvPr>
            <p:ph sz="half" idx="2"/>
          </p:nvPr>
        </p:nvSpPr>
        <p:spPr>
          <a:xfrm>
            <a:off x="6197602" y="1417638"/>
            <a:ext cx="5558969" cy="5006913"/>
          </a:xfrm>
        </p:spPr>
        <p:txBody>
          <a:bodyPr>
            <a:noAutofit/>
          </a:bodyPr>
          <a:lstStyle/>
          <a:p>
            <a:pPr>
              <a:buFont typeface="Symbol" pitchFamily="2" charset="2"/>
              <a:buChar char="Þ"/>
            </a:pPr>
            <a:r>
              <a:rPr lang="fr-FR" sz="2400" dirty="0"/>
              <a:t>Enseignement des transitions</a:t>
            </a:r>
          </a:p>
          <a:p>
            <a:pPr>
              <a:buFont typeface="Symbol" pitchFamily="2" charset="2"/>
              <a:buChar char="Þ"/>
            </a:pPr>
            <a:r>
              <a:rPr lang="fr-FR" sz="2400" dirty="0"/>
              <a:t>Former à la citoyenneté</a:t>
            </a:r>
          </a:p>
          <a:p>
            <a:pPr>
              <a:buFont typeface="Symbol" pitchFamily="2" charset="2"/>
              <a:buChar char="Þ"/>
            </a:pPr>
            <a:r>
              <a:rPr lang="fr-FR" sz="2400" dirty="0"/>
              <a:t>Mise en action des </a:t>
            </a:r>
            <a:r>
              <a:rPr lang="fr-FR" sz="2400" dirty="0" err="1"/>
              <a:t>étudiant.e.s</a:t>
            </a:r>
            <a:r>
              <a:rPr lang="fr-FR" sz="2400" dirty="0"/>
              <a:t> (mode projet)</a:t>
            </a:r>
          </a:p>
          <a:p>
            <a:pPr>
              <a:buFont typeface="Symbol" pitchFamily="2" charset="2"/>
              <a:buChar char="Þ"/>
            </a:pPr>
            <a:r>
              <a:rPr lang="fr-FR" sz="2400" dirty="0"/>
              <a:t>Faire communauté UPEC (se comprendre, se parler, décider ensemble)</a:t>
            </a:r>
          </a:p>
          <a:p>
            <a:pPr>
              <a:buFont typeface="Symbol" pitchFamily="2" charset="2"/>
              <a:buChar char="Þ"/>
            </a:pPr>
            <a:r>
              <a:rPr lang="fr-FR" sz="2400" dirty="0"/>
              <a:t>Décloisonner les disciplines, les composantes, enseignement/recherche</a:t>
            </a:r>
          </a:p>
          <a:p>
            <a:pPr>
              <a:buFont typeface="Symbol" pitchFamily="2" charset="2"/>
              <a:buChar char="Þ"/>
            </a:pPr>
            <a:r>
              <a:rPr lang="fr-FR" sz="2400" dirty="0"/>
              <a:t>Ouverture sur le territoire et la société</a:t>
            </a:r>
          </a:p>
          <a:p>
            <a:pPr>
              <a:buFont typeface="Symbol" pitchFamily="2" charset="2"/>
              <a:buChar char="Þ"/>
            </a:pPr>
            <a:r>
              <a:rPr lang="fr-FR" sz="2400" dirty="0"/>
              <a:t>Faire rayonner l’UPEC (en France, Aurora et au-delà)</a:t>
            </a:r>
          </a:p>
        </p:txBody>
      </p:sp>
      <p:pic>
        <p:nvPicPr>
          <p:cNvPr id="6" name="Image 5" descr="Une image contenant bleu, drapeau&#10;&#10;Description générée automatiquement">
            <a:extLst>
              <a:ext uri="{FF2B5EF4-FFF2-40B4-BE49-F238E27FC236}">
                <a16:creationId xmlns:a16="http://schemas.microsoft.com/office/drawing/2014/main" id="{F1FA7E49-8363-E54E-CE19-91BCD4E8DF20}"/>
              </a:ext>
            </a:extLst>
          </p:cNvPr>
          <p:cNvPicPr>
            <a:picLocks noChangeAspect="1"/>
          </p:cNvPicPr>
          <p:nvPr/>
        </p:nvPicPr>
        <p:blipFill>
          <a:blip r:embed="rId2">
            <a:alphaModFix amt="35000"/>
          </a:blip>
          <a:stretch>
            <a:fillRect/>
          </a:stretch>
        </p:blipFill>
        <p:spPr>
          <a:xfrm>
            <a:off x="955070" y="0"/>
            <a:ext cx="10281859" cy="6858000"/>
          </a:xfrm>
          <a:prstGeom prst="rect">
            <a:avLst/>
          </a:prstGeom>
        </p:spPr>
      </p:pic>
    </p:spTree>
    <p:extLst>
      <p:ext uri="{BB962C8B-B14F-4D97-AF65-F5344CB8AC3E}">
        <p14:creationId xmlns:p14="http://schemas.microsoft.com/office/powerpoint/2010/main" val="1259777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conception&#10;&#10;Description générée automatiquement">
            <a:extLst>
              <a:ext uri="{FF2B5EF4-FFF2-40B4-BE49-F238E27FC236}">
                <a16:creationId xmlns:a16="http://schemas.microsoft.com/office/drawing/2014/main" id="{94FB4D74-5171-C8D1-4CB4-7378DC49BFE8}"/>
              </a:ext>
            </a:extLst>
          </p:cNvPr>
          <p:cNvPicPr>
            <a:picLocks noChangeAspect="1"/>
          </p:cNvPicPr>
          <p:nvPr/>
        </p:nvPicPr>
        <p:blipFill>
          <a:blip r:embed="rId2"/>
          <a:stretch>
            <a:fillRect/>
          </a:stretch>
        </p:blipFill>
        <p:spPr>
          <a:xfrm>
            <a:off x="3267855" y="117812"/>
            <a:ext cx="5786203" cy="6774480"/>
          </a:xfrm>
          <a:prstGeom prst="rect">
            <a:avLst/>
          </a:prstGeom>
        </p:spPr>
      </p:pic>
      <p:pic>
        <p:nvPicPr>
          <p:cNvPr id="4" name="Image 3" descr="Une image contenant bleu, drapeau&#10;&#10;Description générée automatiquement">
            <a:extLst>
              <a:ext uri="{FF2B5EF4-FFF2-40B4-BE49-F238E27FC236}">
                <a16:creationId xmlns:a16="http://schemas.microsoft.com/office/drawing/2014/main" id="{F6692683-15E0-2C6C-5BC1-570CCF49D07A}"/>
              </a:ext>
            </a:extLst>
          </p:cNvPr>
          <p:cNvPicPr>
            <a:picLocks noChangeAspect="1"/>
          </p:cNvPicPr>
          <p:nvPr/>
        </p:nvPicPr>
        <p:blipFill>
          <a:blip r:embed="rId3">
            <a:alphaModFix amt="35000"/>
          </a:blip>
          <a:stretch>
            <a:fillRect/>
          </a:stretch>
        </p:blipFill>
        <p:spPr>
          <a:xfrm>
            <a:off x="955070" y="0"/>
            <a:ext cx="10281859" cy="6858000"/>
          </a:xfrm>
          <a:prstGeom prst="rect">
            <a:avLst/>
          </a:prstGeom>
        </p:spPr>
      </p:pic>
    </p:spTree>
    <p:extLst>
      <p:ext uri="{BB962C8B-B14F-4D97-AF65-F5344CB8AC3E}">
        <p14:creationId xmlns:p14="http://schemas.microsoft.com/office/powerpoint/2010/main" val="385626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A692E-D092-AF2A-1F6F-FC2F585511A2}"/>
              </a:ext>
            </a:extLst>
          </p:cNvPr>
          <p:cNvSpPr>
            <a:spLocks noGrp="1"/>
          </p:cNvSpPr>
          <p:nvPr>
            <p:ph type="title"/>
          </p:nvPr>
        </p:nvSpPr>
        <p:spPr/>
        <p:txBody>
          <a:bodyPr/>
          <a:lstStyle/>
          <a:p>
            <a:r>
              <a:rPr lang="fr-FR" dirty="0"/>
              <a:t>Dispositif de recherche</a:t>
            </a:r>
          </a:p>
        </p:txBody>
      </p:sp>
      <p:sp>
        <p:nvSpPr>
          <p:cNvPr id="3" name="Espace réservé du contenu 2">
            <a:extLst>
              <a:ext uri="{FF2B5EF4-FFF2-40B4-BE49-F238E27FC236}">
                <a16:creationId xmlns:a16="http://schemas.microsoft.com/office/drawing/2014/main" id="{367F0967-6B67-C611-0314-AE2D4F066E95}"/>
              </a:ext>
            </a:extLst>
          </p:cNvPr>
          <p:cNvSpPr>
            <a:spLocks noGrp="1"/>
          </p:cNvSpPr>
          <p:nvPr>
            <p:ph sz="half" idx="1"/>
          </p:nvPr>
        </p:nvSpPr>
        <p:spPr>
          <a:xfrm>
            <a:off x="185195" y="1600201"/>
            <a:ext cx="5809205" cy="4525963"/>
          </a:xfrm>
        </p:spPr>
        <p:txBody>
          <a:bodyPr>
            <a:noAutofit/>
          </a:bodyPr>
          <a:lstStyle/>
          <a:p>
            <a:r>
              <a:rPr lang="fr-FR" sz="2400" dirty="0">
                <a:solidFill>
                  <a:srgbClr val="000000"/>
                </a:solidFill>
              </a:rPr>
              <a:t>Science avec et pour la société (liens renforcés avec entreprises, filières, territoires)</a:t>
            </a:r>
          </a:p>
          <a:p>
            <a:r>
              <a:rPr lang="fr-FR" sz="2400" dirty="0">
                <a:solidFill>
                  <a:srgbClr val="000000"/>
                </a:solidFill>
              </a:rPr>
              <a:t>Recherche interdisciplinaire : LIPHA, LACL, IRG, MIL, e-city, EUR LIVE, EUR FRAPP</a:t>
            </a:r>
          </a:p>
          <a:p>
            <a:r>
              <a:rPr lang="fr-FR" sz="2400" dirty="0">
                <a:solidFill>
                  <a:srgbClr val="000000"/>
                </a:solidFill>
              </a:rPr>
              <a:t>En lien avec </a:t>
            </a:r>
            <a:r>
              <a:rPr lang="fr-FR" sz="2400" dirty="0" err="1">
                <a:solidFill>
                  <a:srgbClr val="000000"/>
                </a:solidFill>
              </a:rPr>
              <a:t>Algopo</a:t>
            </a:r>
            <a:r>
              <a:rPr lang="fr-FR" sz="2400" dirty="0">
                <a:solidFill>
                  <a:srgbClr val="000000"/>
                </a:solidFill>
              </a:rPr>
              <a:t> living </a:t>
            </a:r>
            <a:r>
              <a:rPr lang="fr-FR" sz="2400" dirty="0" err="1">
                <a:solidFill>
                  <a:srgbClr val="000000"/>
                </a:solidFill>
              </a:rPr>
              <a:t>lab</a:t>
            </a:r>
            <a:r>
              <a:rPr lang="fr-FR" sz="2400" dirty="0">
                <a:solidFill>
                  <a:srgbClr val="000000"/>
                </a:solidFill>
              </a:rPr>
              <a:t> et ses projets </a:t>
            </a:r>
            <a:r>
              <a:rPr lang="fr-FR" sz="2400" dirty="0" err="1">
                <a:solidFill>
                  <a:srgbClr val="000000"/>
                </a:solidFill>
              </a:rPr>
              <a:t>Decidim</a:t>
            </a:r>
            <a:r>
              <a:rPr lang="fr-FR" sz="2400" dirty="0">
                <a:solidFill>
                  <a:srgbClr val="000000"/>
                </a:solidFill>
              </a:rPr>
              <a:t>, centre d’essais juridiques, filière du numérique en santé</a:t>
            </a:r>
          </a:p>
          <a:p>
            <a:r>
              <a:rPr lang="fr-FR" sz="2400" dirty="0">
                <a:solidFill>
                  <a:srgbClr val="000000"/>
                </a:solidFill>
              </a:rPr>
              <a:t>Doctorante : Lucile </a:t>
            </a:r>
            <a:r>
              <a:rPr lang="fr-FR" sz="2400" dirty="0" err="1">
                <a:solidFill>
                  <a:srgbClr val="000000"/>
                </a:solidFill>
              </a:rPr>
              <a:t>Bouré</a:t>
            </a:r>
            <a:endParaRPr lang="fr-FR" sz="2400" dirty="0">
              <a:solidFill>
                <a:srgbClr val="000000"/>
              </a:solidFill>
            </a:endParaRPr>
          </a:p>
          <a:p>
            <a:r>
              <a:rPr lang="fr-FR" sz="2400" dirty="0">
                <a:solidFill>
                  <a:srgbClr val="000000"/>
                </a:solidFill>
              </a:rPr>
              <a:t>Ingénieure de recherche : </a:t>
            </a:r>
            <a:r>
              <a:rPr lang="fr-FR" sz="2400" dirty="0" err="1">
                <a:solidFill>
                  <a:srgbClr val="000000"/>
                </a:solidFill>
              </a:rPr>
              <a:t>Fiorella</a:t>
            </a:r>
            <a:r>
              <a:rPr lang="fr-FR" sz="2400" dirty="0">
                <a:solidFill>
                  <a:srgbClr val="000000"/>
                </a:solidFill>
              </a:rPr>
              <a:t> Bourgeois</a:t>
            </a:r>
          </a:p>
          <a:p>
            <a:r>
              <a:rPr lang="fr-FR" sz="2400" dirty="0">
                <a:solidFill>
                  <a:srgbClr val="000000"/>
                </a:solidFill>
              </a:rPr>
              <a:t>Apprenti : Victor Pires Henriques</a:t>
            </a:r>
          </a:p>
        </p:txBody>
      </p:sp>
      <p:sp>
        <p:nvSpPr>
          <p:cNvPr id="4" name="Espace réservé du contenu 3">
            <a:extLst>
              <a:ext uri="{FF2B5EF4-FFF2-40B4-BE49-F238E27FC236}">
                <a16:creationId xmlns:a16="http://schemas.microsoft.com/office/drawing/2014/main" id="{5E30E53B-64B3-3E4D-2C7D-1FB88064524A}"/>
              </a:ext>
            </a:extLst>
          </p:cNvPr>
          <p:cNvSpPr>
            <a:spLocks noGrp="1"/>
          </p:cNvSpPr>
          <p:nvPr>
            <p:ph sz="half" idx="2"/>
          </p:nvPr>
        </p:nvSpPr>
        <p:spPr>
          <a:xfrm>
            <a:off x="6197599" y="1600201"/>
            <a:ext cx="5909519" cy="4983161"/>
          </a:xfrm>
        </p:spPr>
        <p:txBody>
          <a:bodyPr>
            <a:noAutofit/>
          </a:bodyPr>
          <a:lstStyle/>
          <a:p>
            <a:r>
              <a:rPr lang="fr-FR" sz="1800" dirty="0"/>
              <a:t>Constitution d’un </a:t>
            </a:r>
            <a:r>
              <a:rPr lang="fr-FR" sz="1800" b="1" dirty="0"/>
              <a:t>réseau international de recherche </a:t>
            </a:r>
            <a:r>
              <a:rPr lang="fr-FR" sz="1800" b="1" dirty="0" err="1"/>
              <a:t>www.citizens-assembly.org</a:t>
            </a:r>
            <a:r>
              <a:rPr lang="fr-FR" sz="1800" b="1" dirty="0"/>
              <a:t> : </a:t>
            </a:r>
            <a:r>
              <a:rPr lang="fr-FR" sz="1800" dirty="0"/>
              <a:t>Université Nantes, UNIL, UGA,  USPN, Centrale Paris, ENS Ulm, </a:t>
            </a:r>
            <a:r>
              <a:rPr lang="fr-FR" sz="1800" dirty="0" err="1"/>
              <a:t>University</a:t>
            </a:r>
            <a:r>
              <a:rPr lang="fr-FR" sz="1800" dirty="0"/>
              <a:t> of Exeter, Bard </a:t>
            </a:r>
            <a:r>
              <a:rPr lang="fr-FR" sz="1800" dirty="0" err="1"/>
              <a:t>University</a:t>
            </a:r>
            <a:r>
              <a:rPr lang="fr-FR" sz="1800" dirty="0"/>
              <a:t>, Texas Tech </a:t>
            </a:r>
            <a:r>
              <a:rPr lang="fr-FR" sz="1800" dirty="0" err="1"/>
              <a:t>University</a:t>
            </a:r>
            <a:r>
              <a:rPr lang="fr-FR" sz="1800" dirty="0"/>
              <a:t> </a:t>
            </a:r>
          </a:p>
          <a:p>
            <a:r>
              <a:rPr lang="fr-FR" sz="1800" dirty="0"/>
              <a:t>Intégration dans projet européen Horizon-</a:t>
            </a:r>
            <a:r>
              <a:rPr lang="en-GB" sz="1800" b="1" dirty="0">
                <a:latin typeface="Calibri" panose="020F0502020204030204" pitchFamily="34" charset="0"/>
                <a:ea typeface="Calibri" panose="020F0502020204030204" pitchFamily="34" charset="0"/>
                <a:cs typeface="Times New Roman" panose="02020603050405020304" pitchFamily="18" charset="0"/>
              </a:rPr>
              <a:t>The Representative Disconnect - Strategies for rectification (REDIRECT) </a:t>
            </a:r>
            <a:endParaRPr lang="fr-FR" sz="1800" dirty="0"/>
          </a:p>
          <a:p>
            <a:r>
              <a:rPr lang="fr-FR" sz="1800" dirty="0"/>
              <a:t>2 candidatures </a:t>
            </a:r>
            <a:r>
              <a:rPr lang="fr-FR" sz="1800" b="1" dirty="0"/>
              <a:t>ANR SAPS </a:t>
            </a:r>
            <a:r>
              <a:rPr lang="fr-FR" sz="1800" dirty="0"/>
              <a:t>avec Paris 13</a:t>
            </a:r>
          </a:p>
          <a:p>
            <a:r>
              <a:rPr lang="fr-FR" sz="1800" dirty="0"/>
              <a:t>19 communications dans conférences nationales et internationales </a:t>
            </a:r>
          </a:p>
          <a:p>
            <a:r>
              <a:rPr lang="fr-FR" sz="1800" dirty="0"/>
              <a:t>2 articles scientifiques</a:t>
            </a:r>
          </a:p>
          <a:p>
            <a:r>
              <a:rPr lang="fr-FR" sz="1800" dirty="0"/>
              <a:t>Guide pratique de réalisation avec Open Source </a:t>
            </a:r>
            <a:r>
              <a:rPr lang="fr-FR" sz="1800" dirty="0" err="1"/>
              <a:t>Politics</a:t>
            </a:r>
            <a:endParaRPr lang="fr-FR" sz="1800" dirty="0"/>
          </a:p>
          <a:p>
            <a:r>
              <a:rPr lang="fr-FR" sz="1800" dirty="0"/>
              <a:t>2 conférences organisées (UPEC et Oxford) + </a:t>
            </a:r>
            <a:r>
              <a:rPr lang="fr-FR" sz="1800" b="1" dirty="0"/>
              <a:t>colloque « délibération en pratique(s) » 16-17 novembre 2023</a:t>
            </a:r>
          </a:p>
          <a:p>
            <a:r>
              <a:rPr lang="fr-FR" sz="1800" dirty="0"/>
              <a:t>1 podcast Association Française de Science Politique</a:t>
            </a:r>
          </a:p>
          <a:p>
            <a:r>
              <a:rPr lang="fr-FR" sz="1800" dirty="0"/>
              <a:t>1 tribune dans le Monde juin 2022</a:t>
            </a:r>
          </a:p>
        </p:txBody>
      </p:sp>
    </p:spTree>
    <p:extLst>
      <p:ext uri="{BB962C8B-B14F-4D97-AF65-F5344CB8AC3E}">
        <p14:creationId xmlns:p14="http://schemas.microsoft.com/office/powerpoint/2010/main" val="2680255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6C939E9-F4A1-FF96-B890-CCB8D1674D5E}"/>
              </a:ext>
            </a:extLst>
          </p:cNvPr>
          <p:cNvPicPr>
            <a:picLocks noChangeAspect="1"/>
          </p:cNvPicPr>
          <p:nvPr/>
        </p:nvPicPr>
        <p:blipFill rotWithShape="1">
          <a:blip r:embed="rId2"/>
          <a:srcRect t="503" r="3" b="829"/>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7" name="Image 6">
            <a:extLst>
              <a:ext uri="{FF2B5EF4-FFF2-40B4-BE49-F238E27FC236}">
                <a16:creationId xmlns:a16="http://schemas.microsoft.com/office/drawing/2014/main" id="{514B5DAC-1DF9-F0DC-CFF4-06E83C3A0EB3}"/>
              </a:ext>
            </a:extLst>
          </p:cNvPr>
          <p:cNvPicPr>
            <a:picLocks noChangeAspect="1"/>
          </p:cNvPicPr>
          <p:nvPr/>
        </p:nvPicPr>
        <p:blipFill rotWithShape="1">
          <a:blip r:embed="rId3"/>
          <a:srcRect l="320" r="10647"/>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11" name="Image 10">
            <a:extLst>
              <a:ext uri="{FF2B5EF4-FFF2-40B4-BE49-F238E27FC236}">
                <a16:creationId xmlns:a16="http://schemas.microsoft.com/office/drawing/2014/main" id="{A66072C6-B213-2352-9B39-D1B00F2D3534}"/>
              </a:ext>
            </a:extLst>
          </p:cNvPr>
          <p:cNvPicPr>
            <a:picLocks noChangeAspect="1"/>
          </p:cNvPicPr>
          <p:nvPr/>
        </p:nvPicPr>
        <p:blipFill rotWithShape="1">
          <a:blip r:embed="rId4"/>
          <a:srcRect t="18304" r="3" b="3"/>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040869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56D6C5-5CE2-6348-9C52-9AA1251C24C9}"/>
              </a:ext>
            </a:extLst>
          </p:cNvPr>
          <p:cNvSpPr/>
          <p:nvPr/>
        </p:nvSpPr>
        <p:spPr>
          <a:xfrm>
            <a:off x="1075499" y="389468"/>
            <a:ext cx="9830596" cy="6333065"/>
          </a:xfrm>
          <a:prstGeom prst="rect">
            <a:avLst/>
          </a:prstGeom>
        </p:spPr>
        <p:txBody>
          <a:bodyPr vert="horz" lIns="91440" tIns="45720" rIns="91440" bIns="45720" rtlCol="0" anchor="ctr">
            <a:normAutofit fontScale="92500"/>
          </a:bodyPr>
          <a:lstStyle/>
          <a:p>
            <a:pPr defTabSz="914400">
              <a:lnSpc>
                <a:spcPct val="120000"/>
              </a:lnSpc>
              <a:spcAft>
                <a:spcPts val="600"/>
              </a:spcAft>
              <a:buClr>
                <a:schemeClr val="accent6"/>
              </a:buClr>
              <a:buSzPct val="90000"/>
            </a:pPr>
            <a:r>
              <a:rPr lang="en-US" sz="2000" b="1" dirty="0">
                <a:solidFill>
                  <a:schemeClr val="tx2"/>
                </a:solidFill>
              </a:rPr>
              <a:t>     		</a:t>
            </a:r>
            <a:r>
              <a:rPr lang="en-US" sz="3900" b="1" dirty="0" err="1"/>
              <a:t>Contexte</a:t>
            </a:r>
            <a:r>
              <a:rPr lang="en-US" sz="3900" b="1" dirty="0"/>
              <a:t> et </a:t>
            </a:r>
            <a:r>
              <a:rPr lang="en-US" sz="3900" b="1" dirty="0" err="1"/>
              <a:t>objectifs</a:t>
            </a:r>
            <a:r>
              <a:rPr lang="en-US" sz="3900" b="1" dirty="0"/>
              <a:t> de la CCE</a:t>
            </a:r>
            <a:endParaRPr lang="en-US" sz="3900" dirty="0"/>
          </a:p>
          <a:p>
            <a:pPr marL="342900" indent="-342900" defTabSz="914400">
              <a:lnSpc>
                <a:spcPct val="120000"/>
              </a:lnSpc>
              <a:spcAft>
                <a:spcPts val="600"/>
              </a:spcAft>
              <a:buClr>
                <a:schemeClr val="accent6"/>
              </a:buClr>
              <a:buSzPct val="90000"/>
              <a:buFont typeface="Wingdings" pitchFamily="2" charset="2"/>
              <a:buChar char="ü"/>
            </a:pPr>
            <a:r>
              <a:rPr lang="en-US" sz="2400" dirty="0"/>
              <a:t>Transposer la CCC </a:t>
            </a:r>
            <a:r>
              <a:rPr lang="en-US" sz="2400" dirty="0" err="1"/>
              <a:t>à</a:t>
            </a:r>
            <a:r>
              <a:rPr lang="en-US" sz="2400" dirty="0"/>
              <a:t> </a:t>
            </a:r>
            <a:r>
              <a:rPr lang="en-US" sz="2400" dirty="0" err="1"/>
              <a:t>notre</a:t>
            </a:r>
            <a:r>
              <a:rPr lang="en-US" sz="2400" dirty="0"/>
              <a:t> </a:t>
            </a:r>
            <a:r>
              <a:rPr lang="en-US" sz="2400" dirty="0" err="1"/>
              <a:t>niveau</a:t>
            </a:r>
            <a:r>
              <a:rPr lang="en-US" sz="2400" dirty="0"/>
              <a:t> et </a:t>
            </a:r>
            <a:r>
              <a:rPr lang="en-US" sz="2400" dirty="0" err="1"/>
              <a:t>trouver</a:t>
            </a:r>
            <a:r>
              <a:rPr lang="en-US" sz="2400" dirty="0"/>
              <a:t> un mode </a:t>
            </a:r>
            <a:r>
              <a:rPr lang="en-US" sz="2400" dirty="0" err="1"/>
              <a:t>d’action</a:t>
            </a:r>
            <a:r>
              <a:rPr lang="en-US" sz="2400" dirty="0"/>
              <a:t> </a:t>
            </a:r>
            <a:r>
              <a:rPr lang="en-US" sz="2400" dirty="0" err="1"/>
              <a:t>à</a:t>
            </a:r>
            <a:r>
              <a:rPr lang="en-US" sz="2400" dirty="0"/>
              <a:t> nouveau transposable </a:t>
            </a:r>
            <a:r>
              <a:rPr lang="en-US" sz="2400" dirty="0" err="1"/>
              <a:t>à</a:t>
            </a:r>
            <a:r>
              <a:rPr lang="en-US" sz="2400" dirty="0"/>
              <a:t> </a:t>
            </a:r>
            <a:r>
              <a:rPr lang="en-US" sz="2400" dirty="0" err="1"/>
              <a:t>d’autres</a:t>
            </a:r>
            <a:r>
              <a:rPr lang="en-US" sz="2400" dirty="0"/>
              <a:t> </a:t>
            </a:r>
            <a:r>
              <a:rPr lang="en-US" sz="2400" dirty="0" err="1"/>
              <a:t>universités</a:t>
            </a:r>
            <a:r>
              <a:rPr lang="en-US" sz="2400" dirty="0"/>
              <a:t> et </a:t>
            </a:r>
            <a:r>
              <a:rPr lang="en-US" sz="2400" dirty="0" err="1"/>
              <a:t>organisations</a:t>
            </a:r>
            <a:r>
              <a:rPr lang="en-US" sz="2400" dirty="0"/>
              <a:t>/</a:t>
            </a:r>
            <a:r>
              <a:rPr lang="en-US" sz="2400" dirty="0" err="1"/>
              <a:t>collectivités</a:t>
            </a:r>
            <a:endParaRPr lang="en-US" sz="2400" dirty="0"/>
          </a:p>
          <a:p>
            <a:pPr marL="342900" indent="-342900" defTabSz="914400">
              <a:lnSpc>
                <a:spcPct val="120000"/>
              </a:lnSpc>
              <a:spcAft>
                <a:spcPts val="600"/>
              </a:spcAft>
              <a:buClr>
                <a:schemeClr val="accent6"/>
              </a:buClr>
              <a:buSzPct val="90000"/>
              <a:buFont typeface="Wingdings" pitchFamily="2" charset="2"/>
              <a:buChar char="ü"/>
            </a:pPr>
            <a:r>
              <a:rPr lang="en-US" sz="2400" dirty="0" err="1"/>
              <a:t>Créée</a:t>
            </a:r>
            <a:r>
              <a:rPr lang="en-US" sz="2400" dirty="0"/>
              <a:t> pour </a:t>
            </a:r>
            <a:r>
              <a:rPr lang="en-US" sz="2400" b="1" dirty="0" err="1"/>
              <a:t>enseigner</a:t>
            </a:r>
            <a:r>
              <a:rPr lang="en-US" sz="2400" b="1" dirty="0"/>
              <a:t> </a:t>
            </a:r>
            <a:r>
              <a:rPr lang="en-US" sz="2400" b="1" dirty="0" err="1"/>
              <a:t>différemment</a:t>
            </a:r>
            <a:r>
              <a:rPr lang="en-US" sz="2400" b="1" dirty="0"/>
              <a:t> dans le </a:t>
            </a:r>
            <a:r>
              <a:rPr lang="en-US" sz="2400" b="1" dirty="0" err="1"/>
              <a:t>contexte</a:t>
            </a:r>
            <a:r>
              <a:rPr lang="en-US" sz="2400" b="1" dirty="0"/>
              <a:t> </a:t>
            </a:r>
            <a:r>
              <a:rPr lang="en-US" sz="2400" b="1" dirty="0" err="1"/>
              <a:t>d’urgence</a:t>
            </a:r>
            <a:r>
              <a:rPr lang="en-US" sz="2400" b="1" dirty="0"/>
              <a:t> </a:t>
            </a:r>
            <a:r>
              <a:rPr lang="en-US" sz="2400" b="1" dirty="0" err="1"/>
              <a:t>environnementale</a:t>
            </a:r>
            <a:r>
              <a:rPr lang="en-US" sz="2400" b="1" dirty="0"/>
              <a:t> </a:t>
            </a:r>
            <a:r>
              <a:rPr lang="en-US" sz="2400" dirty="0"/>
              <a:t>et sanitaire, </a:t>
            </a:r>
            <a:r>
              <a:rPr lang="en-US" sz="2400" b="1" dirty="0" err="1"/>
              <a:t>mieux</a:t>
            </a:r>
            <a:r>
              <a:rPr lang="en-US" sz="2400" b="1" dirty="0"/>
              <a:t> </a:t>
            </a:r>
            <a:r>
              <a:rPr lang="en-US" sz="2400" b="1" dirty="0" err="1"/>
              <a:t>inclure</a:t>
            </a:r>
            <a:r>
              <a:rPr lang="en-US" sz="2400" b="1" dirty="0"/>
              <a:t> les </a:t>
            </a:r>
            <a:r>
              <a:rPr lang="en-US" sz="2400" b="1" dirty="0" err="1"/>
              <a:t>étudiant.e.s</a:t>
            </a:r>
            <a:r>
              <a:rPr lang="en-US" sz="2400" b="1" dirty="0"/>
              <a:t> dans le </a:t>
            </a:r>
            <a:r>
              <a:rPr lang="en-US" sz="2400" b="1" dirty="0" err="1"/>
              <a:t>processus</a:t>
            </a:r>
            <a:r>
              <a:rPr lang="en-US" sz="2400" b="1" dirty="0"/>
              <a:t> </a:t>
            </a:r>
            <a:r>
              <a:rPr lang="en-US" sz="2400" b="1" dirty="0" err="1"/>
              <a:t>décisionnel</a:t>
            </a:r>
            <a:r>
              <a:rPr lang="en-US" sz="2400" b="1" dirty="0"/>
              <a:t> </a:t>
            </a:r>
            <a:r>
              <a:rPr lang="en-US" sz="2400" dirty="0"/>
              <a:t>et </a:t>
            </a:r>
            <a:r>
              <a:rPr lang="en-US" sz="2400" dirty="0" err="1"/>
              <a:t>questionner</a:t>
            </a:r>
            <a:r>
              <a:rPr lang="en-US" sz="2400" dirty="0"/>
              <a:t> les </a:t>
            </a:r>
            <a:r>
              <a:rPr lang="en-US" sz="2400" dirty="0" err="1"/>
              <a:t>hiérarchies</a:t>
            </a:r>
            <a:r>
              <a:rPr lang="en-US" sz="2400" dirty="0"/>
              <a:t> (</a:t>
            </a:r>
            <a:r>
              <a:rPr lang="en-US" sz="2400" dirty="0" err="1"/>
              <a:t>horizontalité</a:t>
            </a:r>
            <a:r>
              <a:rPr lang="en-US" sz="2400" dirty="0"/>
              <a:t>, collaboration, </a:t>
            </a:r>
            <a:r>
              <a:rPr lang="en-US" sz="2400" dirty="0" err="1"/>
              <a:t>interdisciplinarité</a:t>
            </a:r>
            <a:r>
              <a:rPr lang="en-US" sz="2400" dirty="0"/>
              <a:t>, recherche &amp; formation, expertise et savoir profane)</a:t>
            </a:r>
          </a:p>
          <a:p>
            <a:pPr marL="342900" indent="-342900" defTabSz="914400">
              <a:lnSpc>
                <a:spcPct val="120000"/>
              </a:lnSpc>
              <a:spcAft>
                <a:spcPts val="600"/>
              </a:spcAft>
              <a:buClr>
                <a:schemeClr val="accent6"/>
              </a:buClr>
              <a:buSzPct val="90000"/>
              <a:buFont typeface="Wingdings" pitchFamily="2" charset="2"/>
              <a:buChar char="ü"/>
            </a:pPr>
            <a:r>
              <a:rPr lang="en-US" sz="2400" b="1" dirty="0"/>
              <a:t>Faire des propositions </a:t>
            </a:r>
            <a:r>
              <a:rPr lang="en-US" sz="2400" b="1" dirty="0" err="1"/>
              <a:t>concrètes</a:t>
            </a:r>
            <a:r>
              <a:rPr lang="en-US" sz="2400" dirty="0"/>
              <a:t> pour vivre dans </a:t>
            </a:r>
            <a:r>
              <a:rPr lang="en-US" sz="2400" dirty="0" err="1"/>
              <a:t>une</a:t>
            </a:r>
            <a:r>
              <a:rPr lang="en-US" sz="2400" dirty="0"/>
              <a:t> </a:t>
            </a:r>
            <a:r>
              <a:rPr lang="en-US" sz="2400" dirty="0" err="1"/>
              <a:t>société</a:t>
            </a:r>
            <a:r>
              <a:rPr lang="en-US" sz="2400" dirty="0"/>
              <a:t> plus </a:t>
            </a:r>
            <a:r>
              <a:rPr lang="en-US" sz="2400" dirty="0" err="1"/>
              <a:t>écologique</a:t>
            </a:r>
            <a:r>
              <a:rPr lang="en-US" sz="2400" dirty="0"/>
              <a:t> et inclusive, faire entendre les orientations </a:t>
            </a:r>
            <a:r>
              <a:rPr lang="en-US" sz="2400" dirty="0" err="1"/>
              <a:t>souhaitées</a:t>
            </a:r>
            <a:r>
              <a:rPr lang="en-US" sz="2400" dirty="0"/>
              <a:t> par un corps </a:t>
            </a:r>
            <a:r>
              <a:rPr lang="en-US" sz="2400" dirty="0" err="1"/>
              <a:t>étudiant</a:t>
            </a:r>
            <a:r>
              <a:rPr lang="en-US" sz="2400" dirty="0"/>
              <a:t> </a:t>
            </a:r>
            <a:r>
              <a:rPr lang="en-US" sz="2400" dirty="0" err="1"/>
              <a:t>informé</a:t>
            </a:r>
            <a:endParaRPr lang="en-US" sz="2400" dirty="0"/>
          </a:p>
          <a:p>
            <a:pPr marL="342900" indent="-342900" defTabSz="914400">
              <a:lnSpc>
                <a:spcPct val="120000"/>
              </a:lnSpc>
              <a:spcAft>
                <a:spcPts val="600"/>
              </a:spcAft>
              <a:buClr>
                <a:schemeClr val="accent6"/>
              </a:buClr>
              <a:buSzPct val="90000"/>
              <a:buFont typeface="Wingdings" pitchFamily="2" charset="2"/>
              <a:buChar char="ü"/>
            </a:pPr>
            <a:r>
              <a:rPr lang="en-US" sz="2400" dirty="0" err="1"/>
              <a:t>Partir</a:t>
            </a:r>
            <a:r>
              <a:rPr lang="en-US" sz="2400" dirty="0"/>
              <a:t> de </a:t>
            </a:r>
            <a:r>
              <a:rPr lang="en-US" sz="2400" dirty="0" err="1"/>
              <a:t>nos</a:t>
            </a:r>
            <a:r>
              <a:rPr lang="en-US" sz="2400" dirty="0"/>
              <a:t> 45 000 </a:t>
            </a:r>
            <a:r>
              <a:rPr lang="en-US" sz="2400" dirty="0" err="1"/>
              <a:t>étudiant.e.s</a:t>
            </a:r>
            <a:r>
              <a:rPr lang="en-US" sz="2400" dirty="0"/>
              <a:t> et </a:t>
            </a:r>
            <a:r>
              <a:rPr lang="en-US" sz="2400" dirty="0" err="1"/>
              <a:t>personnels</a:t>
            </a:r>
            <a:r>
              <a:rPr lang="en-US" sz="2400" dirty="0"/>
              <a:t> de </a:t>
            </a:r>
            <a:r>
              <a:rPr lang="en-US" sz="2400" dirty="0" err="1"/>
              <a:t>l’UPEC</a:t>
            </a:r>
            <a:r>
              <a:rPr lang="en-US" sz="2400" dirty="0"/>
              <a:t> </a:t>
            </a:r>
            <a:r>
              <a:rPr lang="en-US" sz="2400" dirty="0" err="1"/>
              <a:t>mais</a:t>
            </a:r>
            <a:r>
              <a:rPr lang="en-US" sz="2400" dirty="0"/>
              <a:t> </a:t>
            </a:r>
            <a:r>
              <a:rPr lang="en-US" sz="2400" dirty="0" err="1"/>
              <a:t>étendre</a:t>
            </a:r>
            <a:r>
              <a:rPr lang="en-US" sz="2400" dirty="0"/>
              <a:t> </a:t>
            </a:r>
            <a:r>
              <a:rPr lang="en-US" sz="2400" dirty="0" err="1"/>
              <a:t>nos</a:t>
            </a:r>
            <a:r>
              <a:rPr lang="en-US" sz="2400" dirty="0"/>
              <a:t> </a:t>
            </a:r>
            <a:r>
              <a:rPr lang="en-US" sz="2400" dirty="0" err="1"/>
              <a:t>réflexions</a:t>
            </a:r>
            <a:r>
              <a:rPr lang="en-US" sz="2400" dirty="0"/>
              <a:t> et propositions aux </a:t>
            </a:r>
            <a:r>
              <a:rPr lang="en-US" sz="2400" dirty="0" err="1"/>
              <a:t>territoires</a:t>
            </a:r>
            <a:r>
              <a:rPr lang="en-US" sz="2400" dirty="0"/>
              <a:t> </a:t>
            </a:r>
            <a:r>
              <a:rPr lang="en-US" sz="2400" dirty="0" err="1"/>
              <a:t>environnants</a:t>
            </a:r>
            <a:r>
              <a:rPr lang="en-US" sz="2400" dirty="0"/>
              <a:t> </a:t>
            </a:r>
            <a:r>
              <a:rPr lang="en-US" sz="2400" dirty="0" err="1"/>
              <a:t>nos</a:t>
            </a:r>
            <a:r>
              <a:rPr lang="en-US" sz="2400" dirty="0"/>
              <a:t> campus et </a:t>
            </a:r>
            <a:r>
              <a:rPr lang="en-US" sz="2400" dirty="0" err="1"/>
              <a:t>réfléchir</a:t>
            </a:r>
            <a:r>
              <a:rPr lang="en-US" sz="2400" dirty="0"/>
              <a:t> de manière </a:t>
            </a:r>
            <a:r>
              <a:rPr lang="en-US" sz="2400" dirty="0" err="1"/>
              <a:t>systémique</a:t>
            </a:r>
            <a:r>
              <a:rPr lang="en-US" sz="2400" dirty="0"/>
              <a:t> avec </a:t>
            </a:r>
            <a:r>
              <a:rPr lang="en-US" sz="2400" dirty="0" err="1"/>
              <a:t>l’intention</a:t>
            </a:r>
            <a:r>
              <a:rPr lang="en-US" sz="2400" dirty="0"/>
              <a:t> de faire </a:t>
            </a:r>
            <a:r>
              <a:rPr lang="en-US" sz="2400" dirty="0" err="1"/>
              <a:t>rayonner</a:t>
            </a:r>
            <a:r>
              <a:rPr lang="en-US" sz="2400" dirty="0"/>
              <a:t> </a:t>
            </a:r>
            <a:r>
              <a:rPr lang="en-US" sz="2400" dirty="0" err="1"/>
              <a:t>notre</a:t>
            </a:r>
            <a:r>
              <a:rPr lang="en-US" sz="2400" dirty="0"/>
              <a:t> action</a:t>
            </a:r>
          </a:p>
        </p:txBody>
      </p:sp>
      <p:sp>
        <p:nvSpPr>
          <p:cNvPr id="4" name="ZoneTexte 3">
            <a:extLst>
              <a:ext uri="{FF2B5EF4-FFF2-40B4-BE49-F238E27FC236}">
                <a16:creationId xmlns:a16="http://schemas.microsoft.com/office/drawing/2014/main" id="{9D7AE257-2E63-834D-BEC7-6DDCEC0B0985}"/>
              </a:ext>
            </a:extLst>
          </p:cNvPr>
          <p:cNvSpPr txBox="1"/>
          <p:nvPr/>
        </p:nvSpPr>
        <p:spPr>
          <a:xfrm>
            <a:off x="1075498" y="389468"/>
            <a:ext cx="4095602" cy="976894"/>
          </a:xfrm>
          <a:prstGeom prst="rect">
            <a:avLst/>
          </a:prstGeom>
        </p:spPr>
        <p:txBody>
          <a:bodyPr vert="horz" lIns="91440" tIns="45720" rIns="91440" bIns="45720" rtlCol="0" anchor="t">
            <a:normAutofit/>
          </a:bodyPr>
          <a:lstStyle/>
          <a:p>
            <a:pPr algn="ctr" defTabSz="914400">
              <a:lnSpc>
                <a:spcPct val="90000"/>
              </a:lnSpc>
              <a:spcBef>
                <a:spcPct val="0"/>
              </a:spcBef>
              <a:spcAft>
                <a:spcPts val="600"/>
              </a:spcAft>
            </a:pPr>
            <a:endParaRPr lang="en-US" sz="2600" dirty="0">
              <a:latin typeface="+mj-lt"/>
              <a:ea typeface="+mj-ea"/>
              <a:cs typeface="+mj-cs"/>
            </a:endParaRPr>
          </a:p>
        </p:txBody>
      </p:sp>
    </p:spTree>
    <p:extLst>
      <p:ext uri="{BB962C8B-B14F-4D97-AF65-F5344CB8AC3E}">
        <p14:creationId xmlns:p14="http://schemas.microsoft.com/office/powerpoint/2010/main" val="236088105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texte, personne, intérieur&#10;&#10;Description générée automatiquement">
            <a:extLst>
              <a:ext uri="{FF2B5EF4-FFF2-40B4-BE49-F238E27FC236}">
                <a16:creationId xmlns:a16="http://schemas.microsoft.com/office/drawing/2014/main" id="{997D05D0-982E-C149-BBBE-ADDCD8D6F01E}"/>
              </a:ext>
            </a:extLst>
          </p:cNvPr>
          <p:cNvPicPr>
            <a:picLocks noChangeAspect="1"/>
          </p:cNvPicPr>
          <p:nvPr/>
        </p:nvPicPr>
        <p:blipFill rotWithShape="1">
          <a:blip r:embed="rId2"/>
          <a:srcRect l="1199" r="11556" b="-1"/>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5" name="Image 4" descr="Une image contenant texte, signe&#10;&#10;Description générée automatiquement">
            <a:extLst>
              <a:ext uri="{FF2B5EF4-FFF2-40B4-BE49-F238E27FC236}">
                <a16:creationId xmlns:a16="http://schemas.microsoft.com/office/drawing/2014/main" id="{519B2461-E516-534D-A0B9-B5C11F4E1860}"/>
              </a:ext>
            </a:extLst>
          </p:cNvPr>
          <p:cNvPicPr>
            <a:picLocks noChangeAspect="1"/>
          </p:cNvPicPr>
          <p:nvPr/>
        </p:nvPicPr>
        <p:blipFill rotWithShape="1">
          <a:blip r:embed="rId3"/>
          <a:srcRect l="16912" r="4393" b="2"/>
          <a:stretch/>
        </p:blipFill>
        <p:spPr>
          <a:xfrm>
            <a:off x="0" y="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22" name="Image 21" descr="Une image contenant texte&#10;&#10;Description générée automatiquement">
            <a:extLst>
              <a:ext uri="{FF2B5EF4-FFF2-40B4-BE49-F238E27FC236}">
                <a16:creationId xmlns:a16="http://schemas.microsoft.com/office/drawing/2014/main" id="{D5F3E31B-D5D5-4B46-B1D6-B0DDADD359C5}"/>
              </a:ext>
            </a:extLst>
          </p:cNvPr>
          <p:cNvPicPr>
            <a:picLocks noChangeAspect="1"/>
          </p:cNvPicPr>
          <p:nvPr/>
        </p:nvPicPr>
        <p:blipFill rotWithShape="1">
          <a:blip r:embed="rId4"/>
          <a:srcRect l="1339" r="1908" b="2"/>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4" name="ZoneTexte 3">
            <a:extLst>
              <a:ext uri="{FF2B5EF4-FFF2-40B4-BE49-F238E27FC236}">
                <a16:creationId xmlns:a16="http://schemas.microsoft.com/office/drawing/2014/main" id="{89231CC4-48B5-A149-A7C6-5EB2B5879F13}"/>
              </a:ext>
            </a:extLst>
          </p:cNvPr>
          <p:cNvSpPr txBox="1"/>
          <p:nvPr/>
        </p:nvSpPr>
        <p:spPr>
          <a:xfrm>
            <a:off x="1018100" y="812800"/>
            <a:ext cx="3820330" cy="4407604"/>
          </a:xfrm>
          <a:prstGeom prst="rect">
            <a:avLst/>
          </a:prstGeom>
        </p:spPr>
        <p:txBody>
          <a:bodyPr vert="horz" lIns="91440" tIns="45720" rIns="91440" bIns="45720" rtlCol="0" anchor="ctr">
            <a:normAutofit/>
          </a:bodyPr>
          <a:lstStyle/>
          <a:p>
            <a:pPr defTabSz="914400">
              <a:lnSpc>
                <a:spcPct val="120000"/>
              </a:lnSpc>
              <a:spcAft>
                <a:spcPts val="600"/>
              </a:spcAft>
              <a:buClr>
                <a:schemeClr val="accent6"/>
              </a:buClr>
              <a:buSzPct val="90000"/>
              <a:buFont typeface="Wingdings" panose="05000000000000000000" pitchFamily="2" charset="2"/>
              <a:buChar char="§"/>
            </a:pPr>
            <a:endParaRPr lang="en-US" dirty="0"/>
          </a:p>
        </p:txBody>
      </p:sp>
    </p:spTree>
    <p:extLst>
      <p:ext uri="{BB962C8B-B14F-4D97-AF65-F5344CB8AC3E}">
        <p14:creationId xmlns:p14="http://schemas.microsoft.com/office/powerpoint/2010/main" val="3172981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afond, personne, intérieur, mur&#10;&#10;Description générée automatiquement">
            <a:extLst>
              <a:ext uri="{FF2B5EF4-FFF2-40B4-BE49-F238E27FC236}">
                <a16:creationId xmlns:a16="http://schemas.microsoft.com/office/drawing/2014/main" id="{074DBC79-B7BD-454C-A56A-BFDB6CEA5E84}"/>
              </a:ext>
            </a:extLst>
          </p:cNvPr>
          <p:cNvPicPr>
            <a:picLocks noChangeAspect="1"/>
          </p:cNvPicPr>
          <p:nvPr/>
        </p:nvPicPr>
        <p:blipFill rotWithShape="1">
          <a:blip r:embed="rId3">
            <a:alphaModFix/>
          </a:blip>
          <a:srcRect t="15710" r="-1" b="-1"/>
          <a:stretch/>
        </p:blipFill>
        <p:spPr>
          <a:xfrm>
            <a:off x="1524" y="10"/>
            <a:ext cx="12188952" cy="6857990"/>
          </a:xfrm>
          <a:prstGeom prst="rect">
            <a:avLst/>
          </a:prstGeom>
        </p:spPr>
      </p:pic>
      <p:sp>
        <p:nvSpPr>
          <p:cNvPr id="4" name="ZoneTexte 3">
            <a:extLst>
              <a:ext uri="{FF2B5EF4-FFF2-40B4-BE49-F238E27FC236}">
                <a16:creationId xmlns:a16="http://schemas.microsoft.com/office/drawing/2014/main" id="{9D7AE257-2E63-834D-BEC7-6DDCEC0B0985}"/>
              </a:ext>
            </a:extLst>
          </p:cNvPr>
          <p:cNvSpPr txBox="1"/>
          <p:nvPr/>
        </p:nvSpPr>
        <p:spPr>
          <a:xfrm>
            <a:off x="423333" y="812799"/>
            <a:ext cx="11768667" cy="795868"/>
          </a:xfrm>
          <a:prstGeom prst="rect">
            <a:avLst/>
          </a:prstGeom>
        </p:spPr>
        <p:txBody>
          <a:bodyPr vert="horz" lIns="91440" tIns="45720" rIns="91440" bIns="45720" rtlCol="0" anchor="b">
            <a:normAutofit fontScale="47500" lnSpcReduction="20000"/>
          </a:bodyPr>
          <a:lstStyle/>
          <a:p>
            <a:pPr>
              <a:spcBef>
                <a:spcPct val="0"/>
              </a:spcBef>
              <a:spcAft>
                <a:spcPts val="600"/>
              </a:spcAft>
            </a:pPr>
            <a:r>
              <a:rPr lang="en-US" sz="4800" b="1" dirty="0">
                <a:solidFill>
                  <a:schemeClr val="accent5">
                    <a:lumMod val="50000"/>
                  </a:schemeClr>
                </a:solidFill>
                <a:latin typeface="BIG CASLON MEDIUM" panose="02000603090000020003" pitchFamily="2" charset="-79"/>
                <a:ea typeface="+mj-ea"/>
                <a:cs typeface="BIG CASLON MEDIUM" panose="02000603090000020003" pitchFamily="2" charset="-79"/>
              </a:rPr>
              <a:t>Formation// confrontation des arguments// </a:t>
            </a:r>
            <a:r>
              <a:rPr lang="en-US" sz="4800" b="1" dirty="0" err="1">
                <a:solidFill>
                  <a:schemeClr val="accent5">
                    <a:lumMod val="50000"/>
                  </a:schemeClr>
                </a:solidFill>
                <a:latin typeface="BIG CASLON MEDIUM" panose="02000603090000020003" pitchFamily="2" charset="-79"/>
                <a:ea typeface="+mj-ea"/>
                <a:cs typeface="BIG CASLON MEDIUM" panose="02000603090000020003" pitchFamily="2" charset="-79"/>
              </a:rPr>
              <a:t>délibération</a:t>
            </a:r>
            <a:r>
              <a:rPr lang="en-US" sz="4800" b="1" dirty="0">
                <a:solidFill>
                  <a:schemeClr val="accent5">
                    <a:lumMod val="50000"/>
                  </a:schemeClr>
                </a:solidFill>
                <a:latin typeface="BIG CASLON MEDIUM" panose="02000603090000020003" pitchFamily="2" charset="-79"/>
                <a:ea typeface="+mj-ea"/>
                <a:cs typeface="BIG CASLON MEDIUM" panose="02000603090000020003" pitchFamily="2" charset="-79"/>
              </a:rPr>
              <a:t>// restitutions// </a:t>
            </a:r>
            <a:r>
              <a:rPr lang="en-US" sz="4800" b="1" dirty="0" err="1">
                <a:solidFill>
                  <a:schemeClr val="accent5">
                    <a:lumMod val="50000"/>
                  </a:schemeClr>
                </a:solidFill>
                <a:latin typeface="BIG CASLON MEDIUM" panose="02000603090000020003" pitchFamily="2" charset="-79"/>
                <a:ea typeface="+mj-ea"/>
                <a:cs typeface="BIG CASLON MEDIUM" panose="02000603090000020003" pitchFamily="2" charset="-79"/>
              </a:rPr>
              <a:t>Decidim</a:t>
            </a:r>
            <a:r>
              <a:rPr lang="en-US" sz="4800" b="1" dirty="0">
                <a:solidFill>
                  <a:schemeClr val="accent5">
                    <a:lumMod val="50000"/>
                  </a:schemeClr>
                </a:solidFill>
                <a:latin typeface="BIG CASLON MEDIUM" panose="02000603090000020003" pitchFamily="2" charset="-79"/>
                <a:ea typeface="+mj-ea"/>
                <a:cs typeface="BIG CASLON MEDIUM" panose="02000603090000020003" pitchFamily="2" charset="-79"/>
              </a:rPr>
              <a:t>, </a:t>
            </a:r>
            <a:r>
              <a:rPr lang="en-US" sz="4800" b="1" dirty="0" err="1">
                <a:solidFill>
                  <a:schemeClr val="accent5">
                    <a:lumMod val="50000"/>
                  </a:schemeClr>
                </a:solidFill>
                <a:latin typeface="BIG CASLON MEDIUM" panose="02000603090000020003" pitchFamily="2" charset="-79"/>
                <a:ea typeface="+mj-ea"/>
                <a:cs typeface="BIG CASLON MEDIUM" panose="02000603090000020003" pitchFamily="2" charset="-79"/>
              </a:rPr>
              <a:t>pol.is</a:t>
            </a:r>
            <a:r>
              <a:rPr lang="en-US" sz="4800" b="1" dirty="0">
                <a:solidFill>
                  <a:schemeClr val="accent5">
                    <a:lumMod val="50000"/>
                  </a:schemeClr>
                </a:solidFill>
                <a:latin typeface="BIG CASLON MEDIUM" panose="02000603090000020003" pitchFamily="2" charset="-79"/>
                <a:ea typeface="+mj-ea"/>
                <a:cs typeface="BIG CASLON MEDIUM" panose="02000603090000020003" pitchFamily="2" charset="-79"/>
              </a:rPr>
              <a:t> &amp; </a:t>
            </a:r>
            <a:r>
              <a:rPr lang="en-US" sz="4800" b="1" dirty="0" err="1">
                <a:solidFill>
                  <a:schemeClr val="accent5">
                    <a:lumMod val="50000"/>
                  </a:schemeClr>
                </a:solidFill>
                <a:latin typeface="BIG CASLON MEDIUM" panose="02000603090000020003" pitchFamily="2" charset="-79"/>
                <a:ea typeface="+mj-ea"/>
                <a:cs typeface="BIG CASLON MEDIUM" panose="02000603090000020003" pitchFamily="2" charset="-79"/>
              </a:rPr>
              <a:t>jugement</a:t>
            </a:r>
            <a:r>
              <a:rPr lang="en-US" sz="4800" b="1" dirty="0">
                <a:solidFill>
                  <a:schemeClr val="accent5">
                    <a:lumMod val="50000"/>
                  </a:schemeClr>
                </a:solidFill>
                <a:latin typeface="BIG CASLON MEDIUM" panose="02000603090000020003" pitchFamily="2" charset="-79"/>
                <a:ea typeface="+mj-ea"/>
                <a:cs typeface="BIG CASLON MEDIUM" panose="02000603090000020003" pitchFamily="2" charset="-79"/>
              </a:rPr>
              <a:t> </a:t>
            </a:r>
            <a:r>
              <a:rPr lang="en-US" sz="4800" b="1" dirty="0" err="1">
                <a:solidFill>
                  <a:schemeClr val="accent5">
                    <a:lumMod val="50000"/>
                  </a:schemeClr>
                </a:solidFill>
                <a:latin typeface="BIG CASLON MEDIUM" panose="02000603090000020003" pitchFamily="2" charset="-79"/>
                <a:ea typeface="+mj-ea"/>
                <a:cs typeface="BIG CASLON MEDIUM" panose="02000603090000020003" pitchFamily="2" charset="-79"/>
              </a:rPr>
              <a:t>majoritaire</a:t>
            </a:r>
            <a:r>
              <a:rPr lang="en-US" sz="4800" b="1" dirty="0">
                <a:solidFill>
                  <a:schemeClr val="accent5">
                    <a:lumMod val="50000"/>
                  </a:schemeClr>
                </a:solidFill>
                <a:latin typeface="BIG CASLON MEDIUM" panose="02000603090000020003" pitchFamily="2" charset="-79"/>
                <a:ea typeface="+mj-ea"/>
                <a:cs typeface="BIG CASLON MEDIUM" panose="02000603090000020003" pitchFamily="2" charset="-79"/>
              </a:rPr>
              <a:t>//propositions// negotiation//mise </a:t>
            </a:r>
            <a:r>
              <a:rPr lang="en-US" sz="4800" b="1" dirty="0" err="1">
                <a:solidFill>
                  <a:schemeClr val="accent5">
                    <a:lumMod val="50000"/>
                  </a:schemeClr>
                </a:solidFill>
                <a:latin typeface="BIG CASLON MEDIUM" panose="02000603090000020003" pitchFamily="2" charset="-79"/>
                <a:ea typeface="+mj-ea"/>
                <a:cs typeface="BIG CASLON MEDIUM" panose="02000603090000020003" pitchFamily="2" charset="-79"/>
              </a:rPr>
              <a:t>en</a:t>
            </a:r>
            <a:r>
              <a:rPr lang="en-US" sz="4800" b="1" dirty="0">
                <a:solidFill>
                  <a:schemeClr val="accent5">
                    <a:lumMod val="50000"/>
                  </a:schemeClr>
                </a:solidFill>
                <a:latin typeface="BIG CASLON MEDIUM" panose="02000603090000020003" pitchFamily="2" charset="-79"/>
                <a:ea typeface="+mj-ea"/>
                <a:cs typeface="BIG CASLON MEDIUM" panose="02000603090000020003" pitchFamily="2" charset="-79"/>
              </a:rPr>
              <a:t> application//feedback &amp; </a:t>
            </a:r>
            <a:r>
              <a:rPr lang="en-US" sz="4800" b="1" dirty="0" err="1">
                <a:solidFill>
                  <a:schemeClr val="accent5">
                    <a:lumMod val="50000"/>
                  </a:schemeClr>
                </a:solidFill>
                <a:latin typeface="BIG CASLON MEDIUM" panose="02000603090000020003" pitchFamily="2" charset="-79"/>
                <a:ea typeface="+mj-ea"/>
                <a:cs typeface="BIG CASLON MEDIUM" panose="02000603090000020003" pitchFamily="2" charset="-79"/>
              </a:rPr>
              <a:t>suivi</a:t>
            </a:r>
            <a:endParaRPr lang="en-US" sz="4800" b="1" dirty="0">
              <a:solidFill>
                <a:schemeClr val="accent5">
                  <a:lumMod val="50000"/>
                </a:schemeClr>
              </a:solidFill>
              <a:latin typeface="BIG CASLON MEDIUM" panose="02000603090000020003" pitchFamily="2" charset="-79"/>
              <a:ea typeface="+mj-ea"/>
              <a:cs typeface="BIG CASLON MEDIUM" panose="02000603090000020003" pitchFamily="2" charset="-79"/>
            </a:endParaRPr>
          </a:p>
        </p:txBody>
      </p:sp>
      <p:sp>
        <p:nvSpPr>
          <p:cNvPr id="2" name="ZoneTexte 1">
            <a:extLst>
              <a:ext uri="{FF2B5EF4-FFF2-40B4-BE49-F238E27FC236}">
                <a16:creationId xmlns:a16="http://schemas.microsoft.com/office/drawing/2014/main" id="{631DDD15-3E1D-EA48-93F3-A8C81518A2C7}"/>
              </a:ext>
            </a:extLst>
          </p:cNvPr>
          <p:cNvSpPr txBox="1"/>
          <p:nvPr/>
        </p:nvSpPr>
        <p:spPr>
          <a:xfrm>
            <a:off x="9364132" y="6468532"/>
            <a:ext cx="2826343" cy="369332"/>
          </a:xfrm>
          <a:prstGeom prst="rect">
            <a:avLst/>
          </a:prstGeom>
          <a:noFill/>
        </p:spPr>
        <p:txBody>
          <a:bodyPr wrap="square" rtlCol="0">
            <a:spAutoFit/>
          </a:bodyPr>
          <a:lstStyle/>
          <a:p>
            <a:r>
              <a:rPr lang="fr-FR" dirty="0"/>
              <a:t>Photos de Lina </a:t>
            </a:r>
            <a:r>
              <a:rPr lang="fr-FR" dirty="0" err="1"/>
              <a:t>Prokofieff</a:t>
            </a:r>
            <a:endParaRPr lang="fr-FR" dirty="0"/>
          </a:p>
        </p:txBody>
      </p:sp>
    </p:spTree>
    <p:extLst>
      <p:ext uri="{BB962C8B-B14F-4D97-AF65-F5344CB8AC3E}">
        <p14:creationId xmlns:p14="http://schemas.microsoft.com/office/powerpoint/2010/main" val="2970753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C302488-8542-DE39-B61B-EB6AF9FB35FF}"/>
              </a:ext>
            </a:extLst>
          </p:cNvPr>
          <p:cNvPicPr>
            <a:picLocks noChangeAspect="1"/>
          </p:cNvPicPr>
          <p:nvPr/>
        </p:nvPicPr>
        <p:blipFill>
          <a:blip r:embed="rId2"/>
          <a:stretch>
            <a:fillRect/>
          </a:stretch>
        </p:blipFill>
        <p:spPr>
          <a:xfrm>
            <a:off x="7174523" y="219806"/>
            <a:ext cx="4425462" cy="6638193"/>
          </a:xfrm>
          <a:prstGeom prst="rect">
            <a:avLst/>
          </a:prstGeom>
        </p:spPr>
      </p:pic>
      <p:pic>
        <p:nvPicPr>
          <p:cNvPr id="4" name="Image 3">
            <a:extLst>
              <a:ext uri="{FF2B5EF4-FFF2-40B4-BE49-F238E27FC236}">
                <a16:creationId xmlns:a16="http://schemas.microsoft.com/office/drawing/2014/main" id="{144D3E40-ACF1-9482-133B-6B2EDCFBAE19}"/>
              </a:ext>
            </a:extLst>
          </p:cNvPr>
          <p:cNvPicPr>
            <a:picLocks noChangeAspect="1"/>
          </p:cNvPicPr>
          <p:nvPr/>
        </p:nvPicPr>
        <p:blipFill>
          <a:blip r:embed="rId3"/>
          <a:stretch>
            <a:fillRect/>
          </a:stretch>
        </p:blipFill>
        <p:spPr>
          <a:xfrm>
            <a:off x="592015" y="0"/>
            <a:ext cx="4846211" cy="6858000"/>
          </a:xfrm>
          <a:prstGeom prst="rect">
            <a:avLst/>
          </a:prstGeom>
        </p:spPr>
      </p:pic>
    </p:spTree>
    <p:extLst>
      <p:ext uri="{BB962C8B-B14F-4D97-AF65-F5344CB8AC3E}">
        <p14:creationId xmlns:p14="http://schemas.microsoft.com/office/powerpoint/2010/main" val="68189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56D6C5-5CE2-6348-9C52-9AA1251C24C9}"/>
              </a:ext>
            </a:extLst>
          </p:cNvPr>
          <p:cNvSpPr/>
          <p:nvPr/>
        </p:nvSpPr>
        <p:spPr>
          <a:xfrm>
            <a:off x="581892" y="389468"/>
            <a:ext cx="10746508" cy="6333065"/>
          </a:xfrm>
          <a:prstGeom prst="rect">
            <a:avLst/>
          </a:prstGeom>
        </p:spPr>
        <p:txBody>
          <a:bodyPr vert="horz" lIns="91440" tIns="45720" rIns="91440" bIns="45720" rtlCol="0" anchor="ctr">
            <a:normAutofit fontScale="92500"/>
          </a:bodyPr>
          <a:lstStyle/>
          <a:p>
            <a:pPr algn="ctr"/>
            <a:r>
              <a:rPr lang="en-US" sz="3900" b="1" dirty="0">
                <a:solidFill>
                  <a:schemeClr val="tx2"/>
                </a:solidFill>
              </a:rPr>
              <a:t>CCE 2</a:t>
            </a:r>
          </a:p>
          <a:p>
            <a:pPr marL="457200" indent="-457200">
              <a:buFont typeface="Arial" panose="020B0604020202020204" pitchFamily="34" charset="0"/>
              <a:buChar char="•"/>
            </a:pPr>
            <a:endParaRPr lang="fr-FR" sz="2800" dirty="0">
              <a:solidFill>
                <a:schemeClr val="accent5">
                  <a:lumMod val="50000"/>
                </a:schemeClr>
              </a:solidFill>
            </a:endParaRPr>
          </a:p>
          <a:p>
            <a:pPr marL="342900" indent="-342900">
              <a:buFont typeface="Arial" panose="020B0604020202020204" pitchFamily="34" charset="0"/>
              <a:buChar char="•"/>
            </a:pPr>
            <a:r>
              <a:rPr lang="fr-FR" sz="2800" dirty="0"/>
              <a:t>450 </a:t>
            </a:r>
            <a:r>
              <a:rPr lang="fr-FR" sz="2800" dirty="0" err="1"/>
              <a:t>étudiant.e.s</a:t>
            </a:r>
            <a:r>
              <a:rPr lang="fr-FR" sz="2800" dirty="0"/>
              <a:t> de l’IEP (L1, M1 et M2), L2, ING1, 2 et 3 d’EPISEN, M1 et M2 droit et numérique, DUT biologie environnementale et master énergie UPEC &amp; </a:t>
            </a:r>
            <a:r>
              <a:rPr lang="fr-FR" sz="2800" dirty="0" err="1"/>
              <a:t>étudiant.e.s</a:t>
            </a:r>
            <a:r>
              <a:rPr lang="fr-FR" sz="2800" dirty="0"/>
              <a:t> de Texas Tech </a:t>
            </a:r>
            <a:r>
              <a:rPr lang="fr-FR" sz="2800" dirty="0" err="1"/>
              <a:t>university</a:t>
            </a:r>
            <a:r>
              <a:rPr lang="fr-FR" sz="2800" dirty="0"/>
              <a:t> (6 thématiques et 34 sous-groupes) autour de conférences, tables rondes, délibérations en groupes thématiques, avec utilisation de </a:t>
            </a:r>
            <a:r>
              <a:rPr lang="fr-FR" sz="2800" b="1" dirty="0" err="1"/>
              <a:t>Decidim</a:t>
            </a:r>
            <a:r>
              <a:rPr lang="fr-FR" sz="2800" dirty="0"/>
              <a:t> et des </a:t>
            </a:r>
            <a:r>
              <a:rPr lang="fr-FR" sz="2800" b="1" dirty="0"/>
              <a:t>ateliers intermédiaires </a:t>
            </a:r>
            <a:r>
              <a:rPr lang="fr-FR" sz="2800" dirty="0"/>
              <a:t>dont un hackathon </a:t>
            </a:r>
            <a:r>
              <a:rPr lang="fr-FR" sz="2800" dirty="0" err="1"/>
              <a:t>low</a:t>
            </a:r>
            <a:r>
              <a:rPr lang="fr-FR" sz="2800" dirty="0"/>
              <a:t>-tech numérique et du théâtre forum.</a:t>
            </a:r>
            <a:endParaRPr lang="en-US" sz="2800" b="1" dirty="0"/>
          </a:p>
          <a:p>
            <a:pPr marL="342900" indent="-342900">
              <a:buFont typeface="Arial" panose="020B0604020202020204" pitchFamily="34" charset="0"/>
              <a:buChar char="•"/>
            </a:pPr>
            <a:r>
              <a:rPr lang="fr-FR" sz="2800" dirty="0"/>
              <a:t>Prise en compte de demandes lors de la CCE1 : Rentrée climat, </a:t>
            </a:r>
            <a:r>
              <a:rPr lang="fr-FR" sz="2800" b="1" dirty="0"/>
              <a:t>fresques</a:t>
            </a:r>
            <a:r>
              <a:rPr lang="fr-FR" sz="2800" dirty="0"/>
              <a:t> et mise en place </a:t>
            </a:r>
            <a:r>
              <a:rPr lang="fr-FR" sz="2800" b="1" dirty="0"/>
              <a:t>d’éco-</a:t>
            </a:r>
            <a:r>
              <a:rPr lang="fr-FR" sz="2800" b="1" dirty="0" err="1"/>
              <a:t>délégué.e.s</a:t>
            </a:r>
            <a:r>
              <a:rPr lang="fr-FR" sz="2800" dirty="0"/>
              <a:t>, journée de transmission, </a:t>
            </a:r>
            <a:r>
              <a:rPr lang="fr-FR" sz="2800" b="1" dirty="0"/>
              <a:t>théâtre forum</a:t>
            </a:r>
          </a:p>
          <a:p>
            <a:pPr marL="342900" indent="-342900">
              <a:buFont typeface="Arial" panose="020B0604020202020204" pitchFamily="34" charset="0"/>
              <a:buChar char="•"/>
            </a:pPr>
            <a:r>
              <a:rPr lang="fr-FR" sz="2800" b="1" dirty="0"/>
              <a:t>Maquettes &amp; calendrier  </a:t>
            </a:r>
            <a:r>
              <a:rPr lang="fr-FR" sz="2800" dirty="0"/>
              <a:t>(obligation, pas d’évaluation, plus d’heures)</a:t>
            </a:r>
          </a:p>
          <a:p>
            <a:pPr marL="342900" indent="-342900">
              <a:buFont typeface="Arial" panose="020B0604020202020204" pitchFamily="34" charset="0"/>
              <a:buChar char="•"/>
            </a:pPr>
            <a:r>
              <a:rPr lang="fr-FR" sz="2800" dirty="0"/>
              <a:t>Horizontalisation encore étendue du processus : nouveaux rôles pour </a:t>
            </a:r>
            <a:r>
              <a:rPr lang="fr-FR" sz="2800" dirty="0" err="1"/>
              <a:t>étudiant.e.s</a:t>
            </a:r>
            <a:endParaRPr lang="fr-FR" sz="2800" dirty="0"/>
          </a:p>
          <a:p>
            <a:pPr marL="342900" indent="-342900">
              <a:buFont typeface="Arial" panose="020B0604020202020204" pitchFamily="34" charset="0"/>
              <a:buChar char="•"/>
            </a:pPr>
            <a:r>
              <a:rPr lang="fr-FR" sz="2800" dirty="0"/>
              <a:t>Recherche étoffée (JE, colloque, enquête </a:t>
            </a:r>
            <a:r>
              <a:rPr lang="fr-FR" sz="2800" dirty="0" err="1"/>
              <a:t>pre</a:t>
            </a:r>
            <a:r>
              <a:rPr lang="fr-FR" sz="2800" dirty="0"/>
              <a:t>-CCE, co-construction par pôle recherche)</a:t>
            </a:r>
            <a:endParaRPr lang="en-US" sz="2800" dirty="0"/>
          </a:p>
        </p:txBody>
      </p:sp>
      <p:sp>
        <p:nvSpPr>
          <p:cNvPr id="4" name="ZoneTexte 3">
            <a:extLst>
              <a:ext uri="{FF2B5EF4-FFF2-40B4-BE49-F238E27FC236}">
                <a16:creationId xmlns:a16="http://schemas.microsoft.com/office/drawing/2014/main" id="{9D7AE257-2E63-834D-BEC7-6DDCEC0B0985}"/>
              </a:ext>
            </a:extLst>
          </p:cNvPr>
          <p:cNvSpPr txBox="1"/>
          <p:nvPr/>
        </p:nvSpPr>
        <p:spPr>
          <a:xfrm>
            <a:off x="1075498" y="389468"/>
            <a:ext cx="4095602" cy="976894"/>
          </a:xfrm>
          <a:prstGeom prst="rect">
            <a:avLst/>
          </a:prstGeom>
        </p:spPr>
        <p:txBody>
          <a:bodyPr vert="horz" lIns="91440" tIns="45720" rIns="91440" bIns="45720" rtlCol="0" anchor="t">
            <a:normAutofit/>
          </a:bodyPr>
          <a:lstStyle/>
          <a:p>
            <a:pPr algn="ctr" defTabSz="914400">
              <a:lnSpc>
                <a:spcPct val="90000"/>
              </a:lnSpc>
              <a:spcBef>
                <a:spcPct val="0"/>
              </a:spcBef>
              <a:spcAft>
                <a:spcPts val="600"/>
              </a:spcAft>
            </a:pPr>
            <a:endParaRPr lang="en-US" sz="2600" dirty="0">
              <a:latin typeface="+mj-lt"/>
              <a:ea typeface="+mj-ea"/>
              <a:cs typeface="+mj-cs"/>
            </a:endParaRPr>
          </a:p>
        </p:txBody>
      </p:sp>
    </p:spTree>
    <p:extLst>
      <p:ext uri="{BB962C8B-B14F-4D97-AF65-F5344CB8AC3E}">
        <p14:creationId xmlns:p14="http://schemas.microsoft.com/office/powerpoint/2010/main" val="3124465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AAE2EA-9FD2-C8F9-7953-C351DA183902}"/>
              </a:ext>
            </a:extLst>
          </p:cNvPr>
          <p:cNvPicPr>
            <a:picLocks noChangeAspect="1"/>
          </p:cNvPicPr>
          <p:nvPr/>
        </p:nvPicPr>
        <p:blipFill>
          <a:blip r:embed="rId2"/>
          <a:stretch>
            <a:fillRect/>
          </a:stretch>
        </p:blipFill>
        <p:spPr>
          <a:xfrm>
            <a:off x="-25400" y="-1"/>
            <a:ext cx="12217400" cy="8144933"/>
          </a:xfrm>
          <a:prstGeom prst="rect">
            <a:avLst/>
          </a:prstGeom>
        </p:spPr>
      </p:pic>
      <p:sp>
        <p:nvSpPr>
          <p:cNvPr id="7" name="ZoneTexte 6">
            <a:extLst>
              <a:ext uri="{FF2B5EF4-FFF2-40B4-BE49-F238E27FC236}">
                <a16:creationId xmlns:a16="http://schemas.microsoft.com/office/drawing/2014/main" id="{09187A38-DE47-37CD-AF25-A39030F6678B}"/>
              </a:ext>
            </a:extLst>
          </p:cNvPr>
          <p:cNvSpPr txBox="1"/>
          <p:nvPr/>
        </p:nvSpPr>
        <p:spPr>
          <a:xfrm>
            <a:off x="5398476" y="246185"/>
            <a:ext cx="5697415" cy="523220"/>
          </a:xfrm>
          <a:prstGeom prst="rect">
            <a:avLst/>
          </a:prstGeom>
          <a:noFill/>
        </p:spPr>
        <p:txBody>
          <a:bodyPr wrap="square">
            <a:spAutoFit/>
          </a:bodyPr>
          <a:lstStyle/>
          <a:p>
            <a:pPr>
              <a:spcBef>
                <a:spcPct val="0"/>
              </a:spcBef>
              <a:spcAft>
                <a:spcPts val="600"/>
              </a:spcAft>
            </a:pPr>
            <a:r>
              <a:rPr lang="en-US" sz="2800" dirty="0">
                <a:solidFill>
                  <a:schemeClr val="bg1">
                    <a:alpha val="95000"/>
                  </a:schemeClr>
                </a:solidFill>
                <a:latin typeface="Big Caslon Medium" panose="02000603090000020003" pitchFamily="2" charset="-79"/>
                <a:cs typeface="Big Caslon Medium" panose="02000603090000020003" pitchFamily="2" charset="-79"/>
              </a:rPr>
              <a:t>Les </a:t>
            </a:r>
            <a:r>
              <a:rPr lang="en-US" sz="2800" dirty="0" err="1">
                <a:solidFill>
                  <a:schemeClr val="bg1">
                    <a:alpha val="95000"/>
                  </a:schemeClr>
                </a:solidFill>
                <a:latin typeface="Big Caslon Medium" panose="02000603090000020003" pitchFamily="2" charset="-79"/>
                <a:cs typeface="Big Caslon Medium" panose="02000603090000020003" pitchFamily="2" charset="-79"/>
              </a:rPr>
              <a:t>étudiant.e.s</a:t>
            </a:r>
            <a:r>
              <a:rPr lang="en-US" sz="2800" dirty="0">
                <a:solidFill>
                  <a:schemeClr val="bg1">
                    <a:alpha val="95000"/>
                  </a:schemeClr>
                </a:solidFill>
                <a:latin typeface="Big Caslon Medium" panose="02000603090000020003" pitchFamily="2" charset="-79"/>
                <a:cs typeface="Big Caslon Medium" panose="02000603090000020003" pitchFamily="2" charset="-79"/>
              </a:rPr>
              <a:t> au </a:t>
            </a:r>
            <a:r>
              <a:rPr lang="en-US" sz="2800" dirty="0" err="1">
                <a:solidFill>
                  <a:schemeClr val="bg1">
                    <a:alpha val="95000"/>
                  </a:schemeClr>
                </a:solidFill>
                <a:latin typeface="Big Caslon Medium" panose="02000603090000020003" pitchFamily="2" charset="-79"/>
                <a:cs typeface="Big Caslon Medium" panose="02000603090000020003" pitchFamily="2" charset="-79"/>
              </a:rPr>
              <a:t>coeur</a:t>
            </a:r>
            <a:r>
              <a:rPr lang="en-US" sz="2800" dirty="0">
                <a:solidFill>
                  <a:schemeClr val="bg1">
                    <a:alpha val="95000"/>
                  </a:schemeClr>
                </a:solidFill>
                <a:latin typeface="Big Caslon Medium" panose="02000603090000020003" pitchFamily="2" charset="-79"/>
                <a:cs typeface="Big Caslon Medium" panose="02000603090000020003" pitchFamily="2" charset="-79"/>
              </a:rPr>
              <a:t> du </a:t>
            </a:r>
            <a:r>
              <a:rPr lang="en-US" sz="2800" dirty="0" err="1">
                <a:solidFill>
                  <a:schemeClr val="bg1">
                    <a:alpha val="95000"/>
                  </a:schemeClr>
                </a:solidFill>
                <a:latin typeface="Big Caslon Medium" panose="02000603090000020003" pitchFamily="2" charset="-79"/>
                <a:cs typeface="Big Caslon Medium" panose="02000603090000020003" pitchFamily="2" charset="-79"/>
              </a:rPr>
              <a:t>dispositif</a:t>
            </a:r>
            <a:r>
              <a:rPr lang="en-US" sz="2800" dirty="0">
                <a:solidFill>
                  <a:schemeClr val="bg1">
                    <a:alpha val="95000"/>
                  </a:schemeClr>
                </a:solidFill>
                <a:latin typeface="Big Caslon Medium" panose="02000603090000020003" pitchFamily="2" charset="-79"/>
                <a:cs typeface="Big Caslon Medium" panose="02000603090000020003" pitchFamily="2" charset="-79"/>
              </a:rPr>
              <a:t>  </a:t>
            </a:r>
          </a:p>
        </p:txBody>
      </p:sp>
    </p:spTree>
    <p:extLst>
      <p:ext uri="{BB962C8B-B14F-4D97-AF65-F5344CB8AC3E}">
        <p14:creationId xmlns:p14="http://schemas.microsoft.com/office/powerpoint/2010/main" val="3527418372"/>
      </p:ext>
    </p:extLst>
  </p:cSld>
  <p:clrMapOvr>
    <a:masterClrMapping/>
  </p:clrMapOvr>
</p:sld>
</file>

<file path=ppt/theme/theme1.xml><?xml version="1.0" encoding="utf-8"?>
<a:theme xmlns:a="http://schemas.openxmlformats.org/drawingml/2006/main" name="CLAIM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CLAIMS</Template>
  <TotalTime>35178</TotalTime>
  <Words>1539</Words>
  <Application>Microsoft Macintosh PowerPoint</Application>
  <PresentationFormat>Grand écran</PresentationFormat>
  <Paragraphs>146</Paragraphs>
  <Slides>25</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25</vt:i4>
      </vt:variant>
    </vt:vector>
  </HeadingPairs>
  <TitlesOfParts>
    <vt:vector size="33" baseType="lpstr">
      <vt:lpstr>Calibri,sans-serif</vt:lpstr>
      <vt:lpstr>Arial</vt:lpstr>
      <vt:lpstr>Big Caslon Medium</vt:lpstr>
      <vt:lpstr>Big Caslon Medium</vt:lpstr>
      <vt:lpstr>Calibri</vt:lpstr>
      <vt:lpstr>Symbol</vt:lpstr>
      <vt:lpstr>Wingdings</vt:lpstr>
      <vt:lpstr>CLAIMS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Rôles des étudiant.e.s</vt:lpstr>
      <vt:lpstr>Représentation des générations futures</vt:lpstr>
      <vt:lpstr>Présentation PowerPoint</vt:lpstr>
      <vt:lpstr>Convention citoyenne étudiante 2022-2023</vt:lpstr>
      <vt:lpstr>Présentation PowerPoint</vt:lpstr>
      <vt:lpstr>Expérience des étudiant.e.s</vt:lpstr>
      <vt:lpstr>Expérience politique : </vt:lpstr>
      <vt:lpstr>Expérience pédagogique et institutionnelle</vt:lpstr>
      <vt:lpstr>Mise en place des propositions </vt:lpstr>
      <vt:lpstr>Présentation PowerPoint</vt:lpstr>
      <vt:lpstr>Présentation PowerPoint</vt:lpstr>
      <vt:lpstr>Présentation PowerPoint</vt:lpstr>
      <vt:lpstr>Devenir des propositions</vt:lpstr>
      <vt:lpstr>CCE « Université de l’avenir – un avenir en commun(s) »</vt:lpstr>
      <vt:lpstr>Présentation PowerPoint</vt:lpstr>
      <vt:lpstr>Dispositif de recherche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Emilie Frenkiel</dc:creator>
  <cp:lastModifiedBy>Emilie Frenkiel</cp:lastModifiedBy>
  <cp:revision>141</cp:revision>
  <dcterms:created xsi:type="dcterms:W3CDTF">2022-03-22T21:26:25Z</dcterms:created>
  <dcterms:modified xsi:type="dcterms:W3CDTF">2023-07-04T22:10:52Z</dcterms:modified>
</cp:coreProperties>
</file>