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370" r:id="rId2"/>
    <p:sldId id="808" r:id="rId3"/>
    <p:sldId id="797" r:id="rId4"/>
    <p:sldId id="793" r:id="rId5"/>
    <p:sldId id="801" r:id="rId6"/>
    <p:sldId id="798" r:id="rId7"/>
    <p:sldId id="802" r:id="rId8"/>
    <p:sldId id="803" r:id="rId9"/>
    <p:sldId id="804" r:id="rId10"/>
    <p:sldId id="805" r:id="rId11"/>
    <p:sldId id="806" r:id="rId12"/>
    <p:sldId id="807" r:id="rId13"/>
    <p:sldId id="809" r:id="rId14"/>
    <p:sldId id="491" r:id="rId15"/>
    <p:sldId id="550" r:id="rId16"/>
    <p:sldId id="551" r:id="rId17"/>
    <p:sldId id="553" r:id="rId18"/>
    <p:sldId id="552" r:id="rId19"/>
    <p:sldId id="554" r:id="rId20"/>
    <p:sldId id="544" r:id="rId21"/>
    <p:sldId id="767" r:id="rId22"/>
    <p:sldId id="768" r:id="rId23"/>
    <p:sldId id="770" r:id="rId24"/>
    <p:sldId id="564" r:id="rId25"/>
  </p:sldIdLst>
  <p:sldSz cx="9144000" cy="5143500" type="screen16x9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25">
          <p15:clr>
            <a:srgbClr val="A4A3A4"/>
          </p15:clr>
        </p15:guide>
        <p15:guide id="2" pos="287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CA4DB"/>
    <a:srgbClr val="FFD007"/>
    <a:srgbClr val="E0F3FF"/>
    <a:srgbClr val="DCF0FA"/>
    <a:srgbClr val="161C27"/>
    <a:srgbClr val="9AB058"/>
    <a:srgbClr val="6EA38B"/>
    <a:srgbClr val="D9ECF7"/>
    <a:srgbClr val="ABD3ED"/>
    <a:srgbClr val="6AA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Style moyen 1 - Accentuation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7292A2E-F333-43FB-9621-5CBBE7FDCDCB}" styleName="Style léger 2 - Accentuation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733" autoAdjust="0"/>
    <p:restoredTop sz="79426" autoAdjust="0"/>
  </p:normalViewPr>
  <p:slideViewPr>
    <p:cSldViewPr snapToGrid="0" snapToObjects="1">
      <p:cViewPr>
        <p:scale>
          <a:sx n="85" d="100"/>
          <a:sy n="85" d="100"/>
        </p:scale>
        <p:origin x="2160" y="568"/>
      </p:cViewPr>
      <p:guideLst>
        <p:guide orient="horz" pos="1825"/>
        <p:guide pos="287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A7ED96B-806F-5C4F-B598-9B043ADB68B1}" type="doc">
      <dgm:prSet loTypeId="urn:microsoft.com/office/officeart/2005/8/layout/process1" loCatId="" qsTypeId="urn:microsoft.com/office/officeart/2005/8/quickstyle/simple1" qsCatId="simple" csTypeId="urn:microsoft.com/office/officeart/2005/8/colors/accent2_2" csCatId="accent2" phldr="1"/>
      <dgm:spPr/>
    </dgm:pt>
    <dgm:pt modelId="{27FB2C56-A35D-E84D-9B88-BE5274DEA697}">
      <dgm:prSet phldrT="[Texte]"/>
      <dgm:spPr/>
      <dgm:t>
        <a:bodyPr/>
        <a:lstStyle/>
        <a:p>
          <a:r>
            <a:rPr lang="fr-FR" dirty="0">
              <a:latin typeface="HK Grotesk" pitchFamily="2" charset="77"/>
            </a:rPr>
            <a:t>Qu’est-ce qu’il est important de savoir ? </a:t>
          </a:r>
        </a:p>
      </dgm:t>
    </dgm:pt>
    <dgm:pt modelId="{03E4DCB7-5604-CE45-82A6-8194B3DC3306}" type="parTrans" cxnId="{8F72670B-05BF-7A49-98D1-792639F51141}">
      <dgm:prSet/>
      <dgm:spPr/>
      <dgm:t>
        <a:bodyPr/>
        <a:lstStyle/>
        <a:p>
          <a:endParaRPr lang="fr-FR"/>
        </a:p>
      </dgm:t>
    </dgm:pt>
    <dgm:pt modelId="{BA1BD1FE-EFB3-C943-A291-56EA51AF0B82}" type="sibTrans" cxnId="{8F72670B-05BF-7A49-98D1-792639F51141}">
      <dgm:prSet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endParaRPr lang="fr-FR"/>
        </a:p>
      </dgm:t>
    </dgm:pt>
    <dgm:pt modelId="{9DBDFFDB-411F-CC44-9B43-E863975DA687}">
      <dgm:prSet phldrT="[Texte]"/>
      <dgm:spPr/>
      <dgm:t>
        <a:bodyPr/>
        <a:lstStyle/>
        <a:p>
          <a:r>
            <a:rPr lang="fr-FR" dirty="0">
              <a:latin typeface="HK Grotesk" pitchFamily="2" charset="77"/>
            </a:rPr>
            <a:t>Organisation du savoir </a:t>
          </a:r>
        </a:p>
      </dgm:t>
    </dgm:pt>
    <dgm:pt modelId="{9C58C6C8-422C-8C4C-B858-4F4B4B71FBC4}" type="parTrans" cxnId="{C61177AF-8D4B-9547-BBE8-785AD8649596}">
      <dgm:prSet/>
      <dgm:spPr/>
      <dgm:t>
        <a:bodyPr/>
        <a:lstStyle/>
        <a:p>
          <a:endParaRPr lang="fr-FR"/>
        </a:p>
      </dgm:t>
    </dgm:pt>
    <dgm:pt modelId="{A71DC08B-CFFA-5B48-B097-09D10C031447}" type="sibTrans" cxnId="{C61177AF-8D4B-9547-BBE8-785AD8649596}">
      <dgm:prSet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endParaRPr lang="fr-FR"/>
        </a:p>
      </dgm:t>
    </dgm:pt>
    <dgm:pt modelId="{08A1CACF-0E7A-BC45-A9C0-ECEAF2252014}">
      <dgm:prSet phldrT="[Texte]"/>
      <dgm:spPr/>
      <dgm:t>
        <a:bodyPr/>
        <a:lstStyle/>
        <a:p>
          <a:r>
            <a:rPr lang="fr-FR" dirty="0">
              <a:latin typeface="HK Grotesk" pitchFamily="2" charset="77"/>
            </a:rPr>
            <a:t>Construction d’exercices et de situations d’évaluation</a:t>
          </a:r>
        </a:p>
      </dgm:t>
    </dgm:pt>
    <dgm:pt modelId="{C6D58F11-3ED4-B44E-9D23-C2DA074A2A19}" type="parTrans" cxnId="{0303E343-51E1-D244-AA39-7A33EAB5CF1A}">
      <dgm:prSet/>
      <dgm:spPr/>
      <dgm:t>
        <a:bodyPr/>
        <a:lstStyle/>
        <a:p>
          <a:endParaRPr lang="fr-FR"/>
        </a:p>
      </dgm:t>
    </dgm:pt>
    <dgm:pt modelId="{BC6DA1FD-84BB-2A4E-B912-4C603B840F0E}" type="sibTrans" cxnId="{0303E343-51E1-D244-AA39-7A33EAB5CF1A}">
      <dgm:prSet/>
      <dgm:spPr/>
      <dgm:t>
        <a:bodyPr/>
        <a:lstStyle/>
        <a:p>
          <a:endParaRPr lang="fr-FR"/>
        </a:p>
      </dgm:t>
    </dgm:pt>
    <dgm:pt modelId="{35C1471E-CDC1-B742-8F79-E365EDA897F0}" type="pres">
      <dgm:prSet presAssocID="{8A7ED96B-806F-5C4F-B598-9B043ADB68B1}" presName="Name0" presStyleCnt="0">
        <dgm:presLayoutVars>
          <dgm:dir/>
          <dgm:resizeHandles val="exact"/>
        </dgm:presLayoutVars>
      </dgm:prSet>
      <dgm:spPr/>
    </dgm:pt>
    <dgm:pt modelId="{3D1CDD66-9A7A-A842-8D66-6505CFC0E754}" type="pres">
      <dgm:prSet presAssocID="{27FB2C56-A35D-E84D-9B88-BE5274DEA697}" presName="node" presStyleLbl="node1" presStyleIdx="0" presStyleCnt="3">
        <dgm:presLayoutVars>
          <dgm:bulletEnabled val="1"/>
        </dgm:presLayoutVars>
      </dgm:prSet>
      <dgm:spPr/>
    </dgm:pt>
    <dgm:pt modelId="{4233E3B3-7426-8F48-9DDD-0B3359D95A6E}" type="pres">
      <dgm:prSet presAssocID="{BA1BD1FE-EFB3-C943-A291-56EA51AF0B82}" presName="sibTrans" presStyleLbl="sibTrans2D1" presStyleIdx="0" presStyleCnt="2"/>
      <dgm:spPr/>
    </dgm:pt>
    <dgm:pt modelId="{37DC1D36-D16F-B74E-918D-43369A0F6739}" type="pres">
      <dgm:prSet presAssocID="{BA1BD1FE-EFB3-C943-A291-56EA51AF0B82}" presName="connectorText" presStyleLbl="sibTrans2D1" presStyleIdx="0" presStyleCnt="2"/>
      <dgm:spPr/>
    </dgm:pt>
    <dgm:pt modelId="{A9418165-D2D9-DA4A-920F-74E3D6F17E6A}" type="pres">
      <dgm:prSet presAssocID="{9DBDFFDB-411F-CC44-9B43-E863975DA687}" presName="node" presStyleLbl="node1" presStyleIdx="1" presStyleCnt="3">
        <dgm:presLayoutVars>
          <dgm:bulletEnabled val="1"/>
        </dgm:presLayoutVars>
      </dgm:prSet>
      <dgm:spPr/>
    </dgm:pt>
    <dgm:pt modelId="{45175270-90F8-C741-B996-52DD638B9087}" type="pres">
      <dgm:prSet presAssocID="{A71DC08B-CFFA-5B48-B097-09D10C031447}" presName="sibTrans" presStyleLbl="sibTrans2D1" presStyleIdx="1" presStyleCnt="2"/>
      <dgm:spPr/>
    </dgm:pt>
    <dgm:pt modelId="{9C37EB3E-BD4E-5043-9E23-9239F03879B1}" type="pres">
      <dgm:prSet presAssocID="{A71DC08B-CFFA-5B48-B097-09D10C031447}" presName="connectorText" presStyleLbl="sibTrans2D1" presStyleIdx="1" presStyleCnt="2"/>
      <dgm:spPr/>
    </dgm:pt>
    <dgm:pt modelId="{7251EC41-E89F-5E4C-A8D6-9C68F77E986C}" type="pres">
      <dgm:prSet presAssocID="{08A1CACF-0E7A-BC45-A9C0-ECEAF2252014}" presName="node" presStyleLbl="node1" presStyleIdx="2" presStyleCnt="3">
        <dgm:presLayoutVars>
          <dgm:bulletEnabled val="1"/>
        </dgm:presLayoutVars>
      </dgm:prSet>
      <dgm:spPr/>
    </dgm:pt>
  </dgm:ptLst>
  <dgm:cxnLst>
    <dgm:cxn modelId="{8F72670B-05BF-7A49-98D1-792639F51141}" srcId="{8A7ED96B-806F-5C4F-B598-9B043ADB68B1}" destId="{27FB2C56-A35D-E84D-9B88-BE5274DEA697}" srcOrd="0" destOrd="0" parTransId="{03E4DCB7-5604-CE45-82A6-8194B3DC3306}" sibTransId="{BA1BD1FE-EFB3-C943-A291-56EA51AF0B82}"/>
    <dgm:cxn modelId="{94983A2E-A806-D144-8652-BC82BBA078E7}" type="presOf" srcId="{BA1BD1FE-EFB3-C943-A291-56EA51AF0B82}" destId="{4233E3B3-7426-8F48-9DDD-0B3359D95A6E}" srcOrd="0" destOrd="0" presId="urn:microsoft.com/office/officeart/2005/8/layout/process1"/>
    <dgm:cxn modelId="{0303E343-51E1-D244-AA39-7A33EAB5CF1A}" srcId="{8A7ED96B-806F-5C4F-B598-9B043ADB68B1}" destId="{08A1CACF-0E7A-BC45-A9C0-ECEAF2252014}" srcOrd="2" destOrd="0" parTransId="{C6D58F11-3ED4-B44E-9D23-C2DA074A2A19}" sibTransId="{BC6DA1FD-84BB-2A4E-B912-4C603B840F0E}"/>
    <dgm:cxn modelId="{AFAD4059-F7B3-264E-AD28-DB0A6353D14E}" type="presOf" srcId="{A71DC08B-CFFA-5B48-B097-09D10C031447}" destId="{45175270-90F8-C741-B996-52DD638B9087}" srcOrd="0" destOrd="0" presId="urn:microsoft.com/office/officeart/2005/8/layout/process1"/>
    <dgm:cxn modelId="{13614665-64AE-B04B-B41E-E23F76C1365E}" type="presOf" srcId="{27FB2C56-A35D-E84D-9B88-BE5274DEA697}" destId="{3D1CDD66-9A7A-A842-8D66-6505CFC0E754}" srcOrd="0" destOrd="0" presId="urn:microsoft.com/office/officeart/2005/8/layout/process1"/>
    <dgm:cxn modelId="{B45F5C6B-14D7-EA4B-8489-3A234BB454BE}" type="presOf" srcId="{BA1BD1FE-EFB3-C943-A291-56EA51AF0B82}" destId="{37DC1D36-D16F-B74E-918D-43369A0F6739}" srcOrd="1" destOrd="0" presId="urn:microsoft.com/office/officeart/2005/8/layout/process1"/>
    <dgm:cxn modelId="{63585D9F-7577-ED42-8B1F-F76C80D32411}" type="presOf" srcId="{A71DC08B-CFFA-5B48-B097-09D10C031447}" destId="{9C37EB3E-BD4E-5043-9E23-9239F03879B1}" srcOrd="1" destOrd="0" presId="urn:microsoft.com/office/officeart/2005/8/layout/process1"/>
    <dgm:cxn modelId="{C28A94A8-CB21-424A-A150-51D9827F005C}" type="presOf" srcId="{9DBDFFDB-411F-CC44-9B43-E863975DA687}" destId="{A9418165-D2D9-DA4A-920F-74E3D6F17E6A}" srcOrd="0" destOrd="0" presId="urn:microsoft.com/office/officeart/2005/8/layout/process1"/>
    <dgm:cxn modelId="{C61177AF-8D4B-9547-BBE8-785AD8649596}" srcId="{8A7ED96B-806F-5C4F-B598-9B043ADB68B1}" destId="{9DBDFFDB-411F-CC44-9B43-E863975DA687}" srcOrd="1" destOrd="0" parTransId="{9C58C6C8-422C-8C4C-B858-4F4B4B71FBC4}" sibTransId="{A71DC08B-CFFA-5B48-B097-09D10C031447}"/>
    <dgm:cxn modelId="{98831EBC-6CF5-1445-B697-DA4B14AA69D9}" type="presOf" srcId="{8A7ED96B-806F-5C4F-B598-9B043ADB68B1}" destId="{35C1471E-CDC1-B742-8F79-E365EDA897F0}" srcOrd="0" destOrd="0" presId="urn:microsoft.com/office/officeart/2005/8/layout/process1"/>
    <dgm:cxn modelId="{B89A64BC-7DB3-A64B-B9FA-4FDAFB62AD30}" type="presOf" srcId="{08A1CACF-0E7A-BC45-A9C0-ECEAF2252014}" destId="{7251EC41-E89F-5E4C-A8D6-9C68F77E986C}" srcOrd="0" destOrd="0" presId="urn:microsoft.com/office/officeart/2005/8/layout/process1"/>
    <dgm:cxn modelId="{5C24BDAA-96F2-8341-8360-7CB6D338F672}" type="presParOf" srcId="{35C1471E-CDC1-B742-8F79-E365EDA897F0}" destId="{3D1CDD66-9A7A-A842-8D66-6505CFC0E754}" srcOrd="0" destOrd="0" presId="urn:microsoft.com/office/officeart/2005/8/layout/process1"/>
    <dgm:cxn modelId="{18399421-FA93-2543-8B81-1B265CB94EB7}" type="presParOf" srcId="{35C1471E-CDC1-B742-8F79-E365EDA897F0}" destId="{4233E3B3-7426-8F48-9DDD-0B3359D95A6E}" srcOrd="1" destOrd="0" presId="urn:microsoft.com/office/officeart/2005/8/layout/process1"/>
    <dgm:cxn modelId="{E77E8015-DECE-5642-BB34-E0AD8D127DFF}" type="presParOf" srcId="{4233E3B3-7426-8F48-9DDD-0B3359D95A6E}" destId="{37DC1D36-D16F-B74E-918D-43369A0F6739}" srcOrd="0" destOrd="0" presId="urn:microsoft.com/office/officeart/2005/8/layout/process1"/>
    <dgm:cxn modelId="{1A89A1A9-22F3-6544-9B48-DA2990031D75}" type="presParOf" srcId="{35C1471E-CDC1-B742-8F79-E365EDA897F0}" destId="{A9418165-D2D9-DA4A-920F-74E3D6F17E6A}" srcOrd="2" destOrd="0" presId="urn:microsoft.com/office/officeart/2005/8/layout/process1"/>
    <dgm:cxn modelId="{D1E054D6-BDD9-334B-878F-E52D9F546A4D}" type="presParOf" srcId="{35C1471E-CDC1-B742-8F79-E365EDA897F0}" destId="{45175270-90F8-C741-B996-52DD638B9087}" srcOrd="3" destOrd="0" presId="urn:microsoft.com/office/officeart/2005/8/layout/process1"/>
    <dgm:cxn modelId="{39074D0A-ECCB-C946-B18D-1A0217659973}" type="presParOf" srcId="{45175270-90F8-C741-B996-52DD638B9087}" destId="{9C37EB3E-BD4E-5043-9E23-9239F03879B1}" srcOrd="0" destOrd="0" presId="urn:microsoft.com/office/officeart/2005/8/layout/process1"/>
    <dgm:cxn modelId="{412FA961-4BB6-9940-8E66-01BCCBCAAAC0}" type="presParOf" srcId="{35C1471E-CDC1-B742-8F79-E365EDA897F0}" destId="{7251EC41-E89F-5E4C-A8D6-9C68F77E986C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A7ED96B-806F-5C4F-B598-9B043ADB68B1}" type="doc">
      <dgm:prSet loTypeId="urn:microsoft.com/office/officeart/2005/8/layout/process1" loCatId="" qsTypeId="urn:microsoft.com/office/officeart/2005/8/quickstyle/simple1" qsCatId="simple" csTypeId="urn:microsoft.com/office/officeart/2005/8/colors/accent2_2" csCatId="accent2" phldr="1"/>
      <dgm:spPr/>
    </dgm:pt>
    <dgm:pt modelId="{27FB2C56-A35D-E84D-9B88-BE5274DEA697}">
      <dgm:prSet phldrT="[Texte]"/>
      <dgm:spPr/>
      <dgm:t>
        <a:bodyPr/>
        <a:lstStyle/>
        <a:p>
          <a:r>
            <a:rPr lang="fr-FR" dirty="0">
              <a:latin typeface="HK Grotesk" pitchFamily="2" charset="77"/>
            </a:rPr>
            <a:t>Qu’est-ce qu’il faudra savoir </a:t>
          </a:r>
          <a:r>
            <a:rPr lang="fr-FR" b="1" dirty="0">
              <a:latin typeface="HK Grotesk" pitchFamily="2" charset="77"/>
            </a:rPr>
            <a:t>faire</a:t>
          </a:r>
          <a:r>
            <a:rPr lang="fr-FR" dirty="0">
              <a:latin typeface="HK Grotesk" pitchFamily="2" charset="77"/>
            </a:rPr>
            <a:t> ?</a:t>
          </a:r>
        </a:p>
      </dgm:t>
    </dgm:pt>
    <dgm:pt modelId="{03E4DCB7-5604-CE45-82A6-8194B3DC3306}" type="parTrans" cxnId="{8F72670B-05BF-7A49-98D1-792639F51141}">
      <dgm:prSet/>
      <dgm:spPr/>
      <dgm:t>
        <a:bodyPr/>
        <a:lstStyle/>
        <a:p>
          <a:endParaRPr lang="fr-FR"/>
        </a:p>
      </dgm:t>
    </dgm:pt>
    <dgm:pt modelId="{BA1BD1FE-EFB3-C943-A291-56EA51AF0B82}" type="sibTrans" cxnId="{8F72670B-05BF-7A49-98D1-792639F51141}">
      <dgm:prSet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endParaRPr lang="fr-FR"/>
        </a:p>
      </dgm:t>
    </dgm:pt>
    <dgm:pt modelId="{9DBDFFDB-411F-CC44-9B43-E863975DA687}">
      <dgm:prSet phldrT="[Texte]"/>
      <dgm:spPr/>
      <dgm:t>
        <a:bodyPr/>
        <a:lstStyle/>
        <a:p>
          <a:r>
            <a:rPr lang="fr-FR" dirty="0">
              <a:latin typeface="HK Grotesk" pitchFamily="2" charset="77"/>
            </a:rPr>
            <a:t>Organisation du savoir </a:t>
          </a:r>
        </a:p>
      </dgm:t>
    </dgm:pt>
    <dgm:pt modelId="{9C58C6C8-422C-8C4C-B858-4F4B4B71FBC4}" type="parTrans" cxnId="{C61177AF-8D4B-9547-BBE8-785AD8649596}">
      <dgm:prSet/>
      <dgm:spPr/>
      <dgm:t>
        <a:bodyPr/>
        <a:lstStyle/>
        <a:p>
          <a:endParaRPr lang="fr-FR"/>
        </a:p>
      </dgm:t>
    </dgm:pt>
    <dgm:pt modelId="{A71DC08B-CFFA-5B48-B097-09D10C031447}" type="sibTrans" cxnId="{C61177AF-8D4B-9547-BBE8-785AD8649596}">
      <dgm:prSet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endParaRPr lang="fr-FR"/>
        </a:p>
      </dgm:t>
    </dgm:pt>
    <dgm:pt modelId="{08A1CACF-0E7A-BC45-A9C0-ECEAF2252014}">
      <dgm:prSet phldrT="[Texte]"/>
      <dgm:spPr/>
      <dgm:t>
        <a:bodyPr/>
        <a:lstStyle/>
        <a:p>
          <a:r>
            <a:rPr lang="fr-FR" dirty="0">
              <a:latin typeface="HK Grotesk" pitchFamily="2" charset="77"/>
            </a:rPr>
            <a:t>Construction de situations d’enseignement </a:t>
          </a:r>
        </a:p>
      </dgm:t>
    </dgm:pt>
    <dgm:pt modelId="{C6D58F11-3ED4-B44E-9D23-C2DA074A2A19}" type="parTrans" cxnId="{0303E343-51E1-D244-AA39-7A33EAB5CF1A}">
      <dgm:prSet/>
      <dgm:spPr/>
      <dgm:t>
        <a:bodyPr/>
        <a:lstStyle/>
        <a:p>
          <a:endParaRPr lang="fr-FR"/>
        </a:p>
      </dgm:t>
    </dgm:pt>
    <dgm:pt modelId="{BC6DA1FD-84BB-2A4E-B912-4C603B840F0E}" type="sibTrans" cxnId="{0303E343-51E1-D244-AA39-7A33EAB5CF1A}">
      <dgm:prSet/>
      <dgm:spPr/>
      <dgm:t>
        <a:bodyPr/>
        <a:lstStyle/>
        <a:p>
          <a:endParaRPr lang="fr-FR"/>
        </a:p>
      </dgm:t>
    </dgm:pt>
    <dgm:pt modelId="{35C1471E-CDC1-B742-8F79-E365EDA897F0}" type="pres">
      <dgm:prSet presAssocID="{8A7ED96B-806F-5C4F-B598-9B043ADB68B1}" presName="Name0" presStyleCnt="0">
        <dgm:presLayoutVars>
          <dgm:dir/>
          <dgm:resizeHandles val="exact"/>
        </dgm:presLayoutVars>
      </dgm:prSet>
      <dgm:spPr/>
    </dgm:pt>
    <dgm:pt modelId="{3D1CDD66-9A7A-A842-8D66-6505CFC0E754}" type="pres">
      <dgm:prSet presAssocID="{27FB2C56-A35D-E84D-9B88-BE5274DEA697}" presName="node" presStyleLbl="node1" presStyleIdx="0" presStyleCnt="3">
        <dgm:presLayoutVars>
          <dgm:bulletEnabled val="1"/>
        </dgm:presLayoutVars>
      </dgm:prSet>
      <dgm:spPr/>
    </dgm:pt>
    <dgm:pt modelId="{4233E3B3-7426-8F48-9DDD-0B3359D95A6E}" type="pres">
      <dgm:prSet presAssocID="{BA1BD1FE-EFB3-C943-A291-56EA51AF0B82}" presName="sibTrans" presStyleLbl="sibTrans2D1" presStyleIdx="0" presStyleCnt="2"/>
      <dgm:spPr/>
    </dgm:pt>
    <dgm:pt modelId="{37DC1D36-D16F-B74E-918D-43369A0F6739}" type="pres">
      <dgm:prSet presAssocID="{BA1BD1FE-EFB3-C943-A291-56EA51AF0B82}" presName="connectorText" presStyleLbl="sibTrans2D1" presStyleIdx="0" presStyleCnt="2"/>
      <dgm:spPr/>
    </dgm:pt>
    <dgm:pt modelId="{A9418165-D2D9-DA4A-920F-74E3D6F17E6A}" type="pres">
      <dgm:prSet presAssocID="{9DBDFFDB-411F-CC44-9B43-E863975DA687}" presName="node" presStyleLbl="node1" presStyleIdx="1" presStyleCnt="3">
        <dgm:presLayoutVars>
          <dgm:bulletEnabled val="1"/>
        </dgm:presLayoutVars>
      </dgm:prSet>
      <dgm:spPr/>
    </dgm:pt>
    <dgm:pt modelId="{45175270-90F8-C741-B996-52DD638B9087}" type="pres">
      <dgm:prSet presAssocID="{A71DC08B-CFFA-5B48-B097-09D10C031447}" presName="sibTrans" presStyleLbl="sibTrans2D1" presStyleIdx="1" presStyleCnt="2"/>
      <dgm:spPr/>
    </dgm:pt>
    <dgm:pt modelId="{9C37EB3E-BD4E-5043-9E23-9239F03879B1}" type="pres">
      <dgm:prSet presAssocID="{A71DC08B-CFFA-5B48-B097-09D10C031447}" presName="connectorText" presStyleLbl="sibTrans2D1" presStyleIdx="1" presStyleCnt="2"/>
      <dgm:spPr/>
    </dgm:pt>
    <dgm:pt modelId="{7251EC41-E89F-5E4C-A8D6-9C68F77E986C}" type="pres">
      <dgm:prSet presAssocID="{08A1CACF-0E7A-BC45-A9C0-ECEAF2252014}" presName="node" presStyleLbl="node1" presStyleIdx="2" presStyleCnt="3">
        <dgm:presLayoutVars>
          <dgm:bulletEnabled val="1"/>
        </dgm:presLayoutVars>
      </dgm:prSet>
      <dgm:spPr/>
    </dgm:pt>
  </dgm:ptLst>
  <dgm:cxnLst>
    <dgm:cxn modelId="{8F72670B-05BF-7A49-98D1-792639F51141}" srcId="{8A7ED96B-806F-5C4F-B598-9B043ADB68B1}" destId="{27FB2C56-A35D-E84D-9B88-BE5274DEA697}" srcOrd="0" destOrd="0" parTransId="{03E4DCB7-5604-CE45-82A6-8194B3DC3306}" sibTransId="{BA1BD1FE-EFB3-C943-A291-56EA51AF0B82}"/>
    <dgm:cxn modelId="{94983A2E-A806-D144-8652-BC82BBA078E7}" type="presOf" srcId="{BA1BD1FE-EFB3-C943-A291-56EA51AF0B82}" destId="{4233E3B3-7426-8F48-9DDD-0B3359D95A6E}" srcOrd="0" destOrd="0" presId="urn:microsoft.com/office/officeart/2005/8/layout/process1"/>
    <dgm:cxn modelId="{0303E343-51E1-D244-AA39-7A33EAB5CF1A}" srcId="{8A7ED96B-806F-5C4F-B598-9B043ADB68B1}" destId="{08A1CACF-0E7A-BC45-A9C0-ECEAF2252014}" srcOrd="2" destOrd="0" parTransId="{C6D58F11-3ED4-B44E-9D23-C2DA074A2A19}" sibTransId="{BC6DA1FD-84BB-2A4E-B912-4C603B840F0E}"/>
    <dgm:cxn modelId="{AFAD4059-F7B3-264E-AD28-DB0A6353D14E}" type="presOf" srcId="{A71DC08B-CFFA-5B48-B097-09D10C031447}" destId="{45175270-90F8-C741-B996-52DD638B9087}" srcOrd="0" destOrd="0" presId="urn:microsoft.com/office/officeart/2005/8/layout/process1"/>
    <dgm:cxn modelId="{13614665-64AE-B04B-B41E-E23F76C1365E}" type="presOf" srcId="{27FB2C56-A35D-E84D-9B88-BE5274DEA697}" destId="{3D1CDD66-9A7A-A842-8D66-6505CFC0E754}" srcOrd="0" destOrd="0" presId="urn:microsoft.com/office/officeart/2005/8/layout/process1"/>
    <dgm:cxn modelId="{B45F5C6B-14D7-EA4B-8489-3A234BB454BE}" type="presOf" srcId="{BA1BD1FE-EFB3-C943-A291-56EA51AF0B82}" destId="{37DC1D36-D16F-B74E-918D-43369A0F6739}" srcOrd="1" destOrd="0" presId="urn:microsoft.com/office/officeart/2005/8/layout/process1"/>
    <dgm:cxn modelId="{63585D9F-7577-ED42-8B1F-F76C80D32411}" type="presOf" srcId="{A71DC08B-CFFA-5B48-B097-09D10C031447}" destId="{9C37EB3E-BD4E-5043-9E23-9239F03879B1}" srcOrd="1" destOrd="0" presId="urn:microsoft.com/office/officeart/2005/8/layout/process1"/>
    <dgm:cxn modelId="{C28A94A8-CB21-424A-A150-51D9827F005C}" type="presOf" srcId="{9DBDFFDB-411F-CC44-9B43-E863975DA687}" destId="{A9418165-D2D9-DA4A-920F-74E3D6F17E6A}" srcOrd="0" destOrd="0" presId="urn:microsoft.com/office/officeart/2005/8/layout/process1"/>
    <dgm:cxn modelId="{C61177AF-8D4B-9547-BBE8-785AD8649596}" srcId="{8A7ED96B-806F-5C4F-B598-9B043ADB68B1}" destId="{9DBDFFDB-411F-CC44-9B43-E863975DA687}" srcOrd="1" destOrd="0" parTransId="{9C58C6C8-422C-8C4C-B858-4F4B4B71FBC4}" sibTransId="{A71DC08B-CFFA-5B48-B097-09D10C031447}"/>
    <dgm:cxn modelId="{98831EBC-6CF5-1445-B697-DA4B14AA69D9}" type="presOf" srcId="{8A7ED96B-806F-5C4F-B598-9B043ADB68B1}" destId="{35C1471E-CDC1-B742-8F79-E365EDA897F0}" srcOrd="0" destOrd="0" presId="urn:microsoft.com/office/officeart/2005/8/layout/process1"/>
    <dgm:cxn modelId="{B89A64BC-7DB3-A64B-B9FA-4FDAFB62AD30}" type="presOf" srcId="{08A1CACF-0E7A-BC45-A9C0-ECEAF2252014}" destId="{7251EC41-E89F-5E4C-A8D6-9C68F77E986C}" srcOrd="0" destOrd="0" presId="urn:microsoft.com/office/officeart/2005/8/layout/process1"/>
    <dgm:cxn modelId="{5C24BDAA-96F2-8341-8360-7CB6D338F672}" type="presParOf" srcId="{35C1471E-CDC1-B742-8F79-E365EDA897F0}" destId="{3D1CDD66-9A7A-A842-8D66-6505CFC0E754}" srcOrd="0" destOrd="0" presId="urn:microsoft.com/office/officeart/2005/8/layout/process1"/>
    <dgm:cxn modelId="{18399421-FA93-2543-8B81-1B265CB94EB7}" type="presParOf" srcId="{35C1471E-CDC1-B742-8F79-E365EDA897F0}" destId="{4233E3B3-7426-8F48-9DDD-0B3359D95A6E}" srcOrd="1" destOrd="0" presId="urn:microsoft.com/office/officeart/2005/8/layout/process1"/>
    <dgm:cxn modelId="{E77E8015-DECE-5642-BB34-E0AD8D127DFF}" type="presParOf" srcId="{4233E3B3-7426-8F48-9DDD-0B3359D95A6E}" destId="{37DC1D36-D16F-B74E-918D-43369A0F6739}" srcOrd="0" destOrd="0" presId="urn:microsoft.com/office/officeart/2005/8/layout/process1"/>
    <dgm:cxn modelId="{1A89A1A9-22F3-6544-9B48-DA2990031D75}" type="presParOf" srcId="{35C1471E-CDC1-B742-8F79-E365EDA897F0}" destId="{A9418165-D2D9-DA4A-920F-74E3D6F17E6A}" srcOrd="2" destOrd="0" presId="urn:microsoft.com/office/officeart/2005/8/layout/process1"/>
    <dgm:cxn modelId="{D1E054D6-BDD9-334B-878F-E52D9F546A4D}" type="presParOf" srcId="{35C1471E-CDC1-B742-8F79-E365EDA897F0}" destId="{45175270-90F8-C741-B996-52DD638B9087}" srcOrd="3" destOrd="0" presId="urn:microsoft.com/office/officeart/2005/8/layout/process1"/>
    <dgm:cxn modelId="{39074D0A-ECCB-C946-B18D-1A0217659973}" type="presParOf" srcId="{45175270-90F8-C741-B996-52DD638B9087}" destId="{9C37EB3E-BD4E-5043-9E23-9239F03879B1}" srcOrd="0" destOrd="0" presId="urn:microsoft.com/office/officeart/2005/8/layout/process1"/>
    <dgm:cxn modelId="{412FA961-4BB6-9940-8E66-01BCCBCAAAC0}" type="presParOf" srcId="{35C1471E-CDC1-B742-8F79-E365EDA897F0}" destId="{7251EC41-E89F-5E4C-A8D6-9C68F77E986C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1CDD66-9A7A-A842-8D66-6505CFC0E754}">
      <dsp:nvSpPr>
        <dsp:cNvPr id="0" name=""/>
        <dsp:cNvSpPr/>
      </dsp:nvSpPr>
      <dsp:spPr>
        <a:xfrm>
          <a:off x="6619" y="1075701"/>
          <a:ext cx="1978384" cy="124267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>
              <a:latin typeface="HK Grotesk" pitchFamily="2" charset="77"/>
            </a:rPr>
            <a:t>Qu’est-ce qu’il est important de savoir ? </a:t>
          </a:r>
        </a:p>
      </dsp:txBody>
      <dsp:txXfrm>
        <a:off x="43016" y="1112098"/>
        <a:ext cx="1905590" cy="1169878"/>
      </dsp:txXfrm>
    </dsp:sp>
    <dsp:sp modelId="{4233E3B3-7426-8F48-9DDD-0B3359D95A6E}">
      <dsp:nvSpPr>
        <dsp:cNvPr id="0" name=""/>
        <dsp:cNvSpPr/>
      </dsp:nvSpPr>
      <dsp:spPr>
        <a:xfrm>
          <a:off x="2182842" y="1451717"/>
          <a:ext cx="419417" cy="49063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400" kern="1200"/>
        </a:p>
      </dsp:txBody>
      <dsp:txXfrm>
        <a:off x="2182842" y="1549845"/>
        <a:ext cx="293592" cy="294383"/>
      </dsp:txXfrm>
    </dsp:sp>
    <dsp:sp modelId="{A9418165-D2D9-DA4A-920F-74E3D6F17E6A}">
      <dsp:nvSpPr>
        <dsp:cNvPr id="0" name=""/>
        <dsp:cNvSpPr/>
      </dsp:nvSpPr>
      <dsp:spPr>
        <a:xfrm>
          <a:off x="2776357" y="1075701"/>
          <a:ext cx="1978384" cy="124267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>
              <a:latin typeface="HK Grotesk" pitchFamily="2" charset="77"/>
            </a:rPr>
            <a:t>Organisation du savoir </a:t>
          </a:r>
        </a:p>
      </dsp:txBody>
      <dsp:txXfrm>
        <a:off x="2812754" y="1112098"/>
        <a:ext cx="1905590" cy="1169878"/>
      </dsp:txXfrm>
    </dsp:sp>
    <dsp:sp modelId="{45175270-90F8-C741-B996-52DD638B9087}">
      <dsp:nvSpPr>
        <dsp:cNvPr id="0" name=""/>
        <dsp:cNvSpPr/>
      </dsp:nvSpPr>
      <dsp:spPr>
        <a:xfrm>
          <a:off x="4952580" y="1451717"/>
          <a:ext cx="419417" cy="49063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400" kern="1200"/>
        </a:p>
      </dsp:txBody>
      <dsp:txXfrm>
        <a:off x="4952580" y="1549845"/>
        <a:ext cx="293592" cy="294383"/>
      </dsp:txXfrm>
    </dsp:sp>
    <dsp:sp modelId="{7251EC41-E89F-5E4C-A8D6-9C68F77E986C}">
      <dsp:nvSpPr>
        <dsp:cNvPr id="0" name=""/>
        <dsp:cNvSpPr/>
      </dsp:nvSpPr>
      <dsp:spPr>
        <a:xfrm>
          <a:off x="5546096" y="1075701"/>
          <a:ext cx="1978384" cy="124267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>
              <a:latin typeface="HK Grotesk" pitchFamily="2" charset="77"/>
            </a:rPr>
            <a:t>Construction d’exercices et de situations d’évaluation</a:t>
          </a:r>
        </a:p>
      </dsp:txBody>
      <dsp:txXfrm>
        <a:off x="5582493" y="1112098"/>
        <a:ext cx="1905590" cy="116987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1CDD66-9A7A-A842-8D66-6505CFC0E754}">
      <dsp:nvSpPr>
        <dsp:cNvPr id="0" name=""/>
        <dsp:cNvSpPr/>
      </dsp:nvSpPr>
      <dsp:spPr>
        <a:xfrm>
          <a:off x="6619" y="1103522"/>
          <a:ext cx="1978384" cy="118703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900" kern="1200" dirty="0">
              <a:latin typeface="HK Grotesk" pitchFamily="2" charset="77"/>
            </a:rPr>
            <a:t>Qu’est-ce qu’il faudra savoir </a:t>
          </a:r>
          <a:r>
            <a:rPr lang="fr-FR" sz="1900" b="1" kern="1200" dirty="0">
              <a:latin typeface="HK Grotesk" pitchFamily="2" charset="77"/>
            </a:rPr>
            <a:t>faire</a:t>
          </a:r>
          <a:r>
            <a:rPr lang="fr-FR" sz="1900" kern="1200" dirty="0">
              <a:latin typeface="HK Grotesk" pitchFamily="2" charset="77"/>
            </a:rPr>
            <a:t> ?</a:t>
          </a:r>
        </a:p>
      </dsp:txBody>
      <dsp:txXfrm>
        <a:off x="41386" y="1138289"/>
        <a:ext cx="1908850" cy="1117496"/>
      </dsp:txXfrm>
    </dsp:sp>
    <dsp:sp modelId="{4233E3B3-7426-8F48-9DDD-0B3359D95A6E}">
      <dsp:nvSpPr>
        <dsp:cNvPr id="0" name=""/>
        <dsp:cNvSpPr/>
      </dsp:nvSpPr>
      <dsp:spPr>
        <a:xfrm>
          <a:off x="2182842" y="1451717"/>
          <a:ext cx="419417" cy="49063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500" kern="1200"/>
        </a:p>
      </dsp:txBody>
      <dsp:txXfrm>
        <a:off x="2182842" y="1549845"/>
        <a:ext cx="293592" cy="294383"/>
      </dsp:txXfrm>
    </dsp:sp>
    <dsp:sp modelId="{A9418165-D2D9-DA4A-920F-74E3D6F17E6A}">
      <dsp:nvSpPr>
        <dsp:cNvPr id="0" name=""/>
        <dsp:cNvSpPr/>
      </dsp:nvSpPr>
      <dsp:spPr>
        <a:xfrm>
          <a:off x="2776357" y="1103522"/>
          <a:ext cx="1978384" cy="118703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900" kern="1200" dirty="0">
              <a:latin typeface="HK Grotesk" pitchFamily="2" charset="77"/>
            </a:rPr>
            <a:t>Organisation du savoir </a:t>
          </a:r>
        </a:p>
      </dsp:txBody>
      <dsp:txXfrm>
        <a:off x="2811124" y="1138289"/>
        <a:ext cx="1908850" cy="1117496"/>
      </dsp:txXfrm>
    </dsp:sp>
    <dsp:sp modelId="{45175270-90F8-C741-B996-52DD638B9087}">
      <dsp:nvSpPr>
        <dsp:cNvPr id="0" name=""/>
        <dsp:cNvSpPr/>
      </dsp:nvSpPr>
      <dsp:spPr>
        <a:xfrm>
          <a:off x="4952580" y="1451717"/>
          <a:ext cx="419417" cy="49063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500" kern="1200"/>
        </a:p>
      </dsp:txBody>
      <dsp:txXfrm>
        <a:off x="4952580" y="1549845"/>
        <a:ext cx="293592" cy="294383"/>
      </dsp:txXfrm>
    </dsp:sp>
    <dsp:sp modelId="{7251EC41-E89F-5E4C-A8D6-9C68F77E986C}">
      <dsp:nvSpPr>
        <dsp:cNvPr id="0" name=""/>
        <dsp:cNvSpPr/>
      </dsp:nvSpPr>
      <dsp:spPr>
        <a:xfrm>
          <a:off x="5546096" y="1103522"/>
          <a:ext cx="1978384" cy="118703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900" kern="1200" dirty="0">
              <a:latin typeface="HK Grotesk" pitchFamily="2" charset="77"/>
            </a:rPr>
            <a:t>Construction de situations d’enseignement </a:t>
          </a:r>
        </a:p>
      </dsp:txBody>
      <dsp:txXfrm>
        <a:off x="5580863" y="1138289"/>
        <a:ext cx="1908850" cy="11174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856FA3-2074-0E4F-A4FB-4011AA6FD3EB}" type="datetimeFigureOut">
              <a:rPr lang="fr-FR" smtClean="0"/>
              <a:t>03/07/2023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D834C2-0419-2940-A814-3BF74BA68AD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003716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95E938-C173-E549-9557-3025746C4618}" type="datetimeFigureOut">
              <a:rPr lang="fr-FR" smtClean="0"/>
              <a:t>03/07/2023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BE5603-DDD5-424A-8DEF-2C0C06AF2CE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7615356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BE5603-DDD5-424A-8DEF-2C0C06AF2CE2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975923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Ensuite, je repasse la vidéo, et compléter.</a:t>
            </a:r>
          </a:p>
          <a:p>
            <a:r>
              <a:rPr lang="fr-FR" dirty="0"/>
              <a:t>Ensuite,</a:t>
            </a:r>
            <a:r>
              <a:rPr lang="fr-FR" baseline="0" dirty="0"/>
              <a:t> échanger avec votre </a:t>
            </a:r>
            <a:r>
              <a:rPr lang="fr-FR" baseline="0" dirty="0" err="1"/>
              <a:t>voisin·e</a:t>
            </a:r>
            <a:endParaRPr lang="fr-FR" baseline="0" dirty="0"/>
          </a:p>
          <a:p>
            <a:endParaRPr lang="fr-FR" baseline="0" dirty="0"/>
          </a:p>
          <a:p>
            <a:r>
              <a:rPr lang="fr-FR" baseline="0" dirty="0"/>
              <a:t>=&gt; Permet de voir qu’on ne voit pas tous la même chose comme important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BE5603-DDD5-424A-8DEF-2C0C06AF2CE2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35900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Permet de s’assurer qu’on a  bien tout couvert dans le cours</a:t>
            </a:r>
          </a:p>
          <a:p>
            <a:r>
              <a:rPr lang="fr-FR" dirty="0"/>
              <a:t>Permet de vérifier qu’on ne pose pas de question sur des savoir-faire survolés pendant l’année </a:t>
            </a:r>
          </a:p>
          <a:p>
            <a:r>
              <a:rPr lang="fr-FR" dirty="0"/>
              <a:t>Permet de décider quels exos QCM on va construire </a:t>
            </a:r>
          </a:p>
          <a:p>
            <a:endParaRPr lang="fr-FR" dirty="0"/>
          </a:p>
          <a:p>
            <a:endParaRPr lang="fr-FR" dirty="0"/>
          </a:p>
          <a:p>
            <a:r>
              <a:rPr lang="fr-FR" dirty="0"/>
              <a:t>https://</a:t>
            </a:r>
            <a:r>
              <a:rPr lang="fr-FR" dirty="0" err="1"/>
              <a:t>cloud.unisciel.fr</a:t>
            </a:r>
            <a:r>
              <a:rPr lang="fr-FR" dirty="0"/>
              <a:t>/</a:t>
            </a:r>
            <a:r>
              <a:rPr lang="fr-FR" dirty="0" err="1"/>
              <a:t>index.php</a:t>
            </a:r>
            <a:r>
              <a:rPr lang="fr-FR" dirty="0"/>
              <a:t>/apps/</a:t>
            </a:r>
            <a:r>
              <a:rPr lang="fr-FR" dirty="0" err="1"/>
              <a:t>onlyoffice</a:t>
            </a:r>
            <a:r>
              <a:rPr lang="fr-FR" dirty="0"/>
              <a:t>/336942?filePath=%2FHILISIT%20-%20AAP%20Hybridation%20-%20WP%2FWP02-Ressources%20hybrides%20(modules)%2FPhysique%2FCapacit%C3%A9%20en%20Physique%2FTHERMODYNAMIQUE%2FThermoAlignementP%C3%A9da.xlsx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BE5603-DDD5-424A-8DEF-2C0C06AF2CE2}" type="slidenum">
              <a:rPr lang="fr-FR" smtClean="0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00949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https://</a:t>
            </a:r>
            <a:r>
              <a:rPr lang="fr-FR" dirty="0" err="1"/>
              <a:t>airtable.com</a:t>
            </a:r>
            <a:r>
              <a:rPr lang="fr-FR" dirty="0"/>
              <a:t>/appbeIOLnOrn4Pa4j/tbl5Vwb00nzog6X9B/viwUrhjD0urs3dA3F?blocks=</a:t>
            </a:r>
            <a:r>
              <a:rPr lang="fr-FR" dirty="0" err="1"/>
              <a:t>hide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BE5603-DDD5-424A-8DEF-2C0C06AF2CE2}" type="slidenum">
              <a:rPr lang="fr-FR" smtClean="0"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08618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C’est parce qu’il y a des actions à réaliser, des tâches à faire, qu’on a construit des savoirs. La connaissance, les savoirs viennent des actions des personnes, ils sont là pour nous aider et nous permettre de faire des choses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BE5603-DDD5-424A-8DEF-2C0C06AF2CE2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273809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BE5603-DDD5-424A-8DEF-2C0C06AF2CE2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15855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http://maths4sciences.ens-lyon.fr/ </a:t>
            </a:r>
          </a:p>
          <a:p>
            <a:endParaRPr lang="fr-FR" dirty="0"/>
          </a:p>
          <a:p>
            <a:r>
              <a:rPr lang="fr-FR" dirty="0"/>
              <a:t>Plus de 1000 questions de quiz. Très mauvaises au début,</a:t>
            </a:r>
            <a:r>
              <a:rPr lang="fr-FR" baseline="0" dirty="0"/>
              <a:t> meilleure maintenant !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BE5603-DDD5-424A-8DEF-2C0C06AF2CE2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657613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Finalité : former de futurs ingénieurs</a:t>
            </a:r>
          </a:p>
          <a:p>
            <a:r>
              <a:rPr lang="fr-FR" dirty="0"/>
              <a:t>Objectif général :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BE5603-DDD5-424A-8DEF-2C0C06AF2CE2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884444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Faux : l’action n’est pas visible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BE5603-DDD5-424A-8DEF-2C0C06AF2CE2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892474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Faux : l’action n’est pas visible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BE5603-DDD5-424A-8DEF-2C0C06AF2CE2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845995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Faux : l’action n’est </a:t>
            </a:r>
            <a:r>
              <a:rPr lang="fr-FR"/>
              <a:t>pas visible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BE5603-DDD5-424A-8DEF-2C0C06AF2CE2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57619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Faux : l’action n’est </a:t>
            </a:r>
            <a:r>
              <a:rPr lang="fr-FR"/>
              <a:t>pas visible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BE5603-DDD5-424A-8DEF-2C0C06AF2CE2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45197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Pr>
        <a:solidFill>
          <a:srgbClr val="161C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05366" y="846611"/>
            <a:ext cx="7652834" cy="1853727"/>
          </a:xfrm>
        </p:spPr>
        <p:txBody>
          <a:bodyPr>
            <a:noAutofit/>
          </a:bodyPr>
          <a:lstStyle>
            <a:lvl1pPr algn="ctr">
              <a:defRPr sz="7200">
                <a:solidFill>
                  <a:schemeClr val="bg2"/>
                </a:solidFill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071718"/>
            <a:ext cx="6400800" cy="1157382"/>
          </a:xfrm>
        </p:spPr>
        <p:txBody>
          <a:bodyPr/>
          <a:lstStyle>
            <a:lvl1pPr marL="0" indent="0" algn="ctr">
              <a:buNone/>
              <a:defRPr b="0" i="0">
                <a:solidFill>
                  <a:schemeClr val="bg1"/>
                </a:solidFill>
                <a:latin typeface="HK Grotesk Light"/>
                <a:cs typeface="HK Grotesk Ligh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32395-02C0-5247-B10B-BA8E8BA144FD}" type="datetime1">
              <a:rPr lang="fr-FR" smtClean="0"/>
              <a:t>03/07/2023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ETES 2023 - Aude Caussarieu</a:t>
            </a:r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3125"/>
            <a:ext cx="692987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9424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EB977-7C1F-5E4C-B2AB-ECC33A9BDA88}" type="datetime1">
              <a:rPr lang="fr-FR" smtClean="0"/>
              <a:t>03/07/2023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ETES 2023 - Aude Caussarieu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A6D39-E642-2D4C-A0B7-2D6F1543A0F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08882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EF7A7-02CF-314F-82E4-3AA2426B817B}" type="datetime1">
              <a:rPr lang="fr-FR" smtClean="0"/>
              <a:t>03/07/2023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ETES 2023 - Aude Caussarieu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A6D39-E642-2D4C-A0B7-2D6F1543A0F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61327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3AAD4-3314-164A-A11C-00D5B289E226}" type="datetime1">
              <a:rPr lang="fr-FR" smtClean="0"/>
              <a:t>03/07/2023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ETES 2023 - Aude Caussarieu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A6D39-E642-2D4C-A0B7-2D6F1543A0F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208103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E2F6C-15C9-4847-8972-4C3D47B0F10D}" type="datetime1">
              <a:rPr lang="fr-FR" smtClean="0"/>
              <a:t>03/07/2023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ETES 2023 - Aude Caussarieu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A6D39-E642-2D4C-A0B7-2D6F1543A0F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954479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41082" y="170261"/>
            <a:ext cx="7530989" cy="857250"/>
          </a:xfrm>
        </p:spPr>
        <p:txBody>
          <a:bodyPr>
            <a:normAutofit/>
          </a:bodyPr>
          <a:lstStyle>
            <a:lvl1pPr>
              <a:lnSpc>
                <a:spcPct val="80000"/>
              </a:lnSpc>
              <a:defRPr sz="3000"/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41081" y="1200151"/>
            <a:ext cx="753099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846138" y="4767263"/>
            <a:ext cx="2133600" cy="273844"/>
          </a:xfrm>
        </p:spPr>
        <p:txBody>
          <a:bodyPr/>
          <a:lstStyle/>
          <a:p>
            <a:fld id="{526F9EF8-5E12-BD4A-A347-08182D2DDA01}" type="datetime1">
              <a:rPr lang="fr-FR" smtClean="0"/>
              <a:t>03/07/2023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314700" y="4767263"/>
            <a:ext cx="2895600" cy="273844"/>
          </a:xfrm>
        </p:spPr>
        <p:txBody>
          <a:bodyPr/>
          <a:lstStyle>
            <a:lvl1pPr>
              <a:defRPr>
                <a:latin typeface="HK Grotesk" pitchFamily="2" charset="77"/>
              </a:defRPr>
            </a:lvl1pPr>
          </a:lstStyle>
          <a:p>
            <a:r>
              <a:rPr lang="fr-FR" dirty="0"/>
              <a:t>ETES 2023 - Aude Caussarieu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815137" y="4767263"/>
            <a:ext cx="2133600" cy="273844"/>
          </a:xfrm>
        </p:spPr>
        <p:txBody>
          <a:bodyPr/>
          <a:lstStyle/>
          <a:p>
            <a:fld id="{AF1A6D39-E642-2D4C-A0B7-2D6F1543A0F3}" type="slidenum">
              <a:rPr lang="fr-FR" smtClean="0"/>
              <a:t>‹N°›</a:t>
            </a:fld>
            <a:endParaRPr lang="fr-FR"/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 rotWithShape="1">
          <a:blip r:embed="rId2"/>
          <a:srcRect l="-1" r="63714"/>
          <a:stretch/>
        </p:blipFill>
        <p:spPr>
          <a:xfrm>
            <a:off x="1" y="0"/>
            <a:ext cx="2413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3707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C42CB-2F34-5D44-805C-E67976704E2D}" type="datetime1">
              <a:rPr lang="fr-FR" smtClean="0"/>
              <a:t>03/07/2023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ETES 2023 - Aude Caussarieu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A6D39-E642-2D4C-A0B7-2D6F1543A0F3}" type="slidenum">
              <a:rPr lang="fr-FR" smtClean="0"/>
              <a:t>‹N°›</a:t>
            </a:fld>
            <a:endParaRPr lang="fr-FR"/>
          </a:p>
        </p:txBody>
      </p:sp>
      <p:pic>
        <p:nvPicPr>
          <p:cNvPr id="8" name="Image 7"/>
          <p:cNvPicPr>
            <a:picLocks/>
          </p:cNvPicPr>
          <p:nvPr userDrawn="1"/>
        </p:nvPicPr>
        <p:blipFill rotWithShape="1">
          <a:blip r:embed="rId2"/>
          <a:srcRect r="60800"/>
          <a:stretch/>
        </p:blipFill>
        <p:spPr>
          <a:xfrm>
            <a:off x="0" y="1"/>
            <a:ext cx="248281" cy="5118407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DA3856DD-D300-5E06-9861-D320551F1B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37444021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09105" y="159252"/>
            <a:ext cx="7537710" cy="857250"/>
          </a:xfrm>
        </p:spPr>
        <p:txBody>
          <a:bodyPr>
            <a:normAutofit/>
          </a:bodyPr>
          <a:lstStyle>
            <a:lvl1pPr>
              <a:defRPr sz="3000">
                <a:solidFill>
                  <a:schemeClr val="tx2"/>
                </a:solidFill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09105" y="1193905"/>
            <a:ext cx="753771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836AB-9A7B-5045-BF82-90115E0D2F86}" type="datetime1">
              <a:rPr lang="fr-FR" smtClean="0"/>
              <a:t>03/07/2023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ETES 2023 - Aude Caussarieu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A6D39-E642-2D4C-A0B7-2D6F1543A0F3}" type="slidenum">
              <a:rPr lang="fr-FR" smtClean="0"/>
              <a:t>‹N°›</a:t>
            </a:fld>
            <a:endParaRPr lang="fr-FR"/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 rotWithShape="1">
          <a:blip r:embed="rId2"/>
          <a:srcRect r="61936"/>
          <a:stretch/>
        </p:blipFill>
        <p:spPr>
          <a:xfrm>
            <a:off x="0" y="0"/>
            <a:ext cx="24828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0660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2016591"/>
            <a:ext cx="7772400" cy="1021556"/>
          </a:xfrm>
        </p:spPr>
        <p:txBody>
          <a:bodyPr anchor="t">
            <a:normAutofit/>
          </a:bodyPr>
          <a:lstStyle>
            <a:lvl1pPr algn="l">
              <a:defRPr sz="3600" b="1" cap="none">
                <a:solidFill>
                  <a:schemeClr val="bg2"/>
                </a:solidFill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3213972"/>
            <a:ext cx="7772400" cy="1125140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579E4-FD0D-CD4B-9073-CC84DD802525}" type="datetime1">
              <a:rPr lang="fr-FR" smtClean="0"/>
              <a:t>03/07/2023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ETES 2023 - Aude Caussarieu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A6D39-E642-2D4C-A0B7-2D6F1543A0F3}" type="slidenum">
              <a:rPr lang="fr-FR" smtClean="0"/>
              <a:t>‹N°›</a:t>
            </a:fld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3125"/>
            <a:ext cx="692987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3364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4AC18-9926-544A-AE18-0105BE96B3D6}" type="datetime1">
              <a:rPr lang="fr-FR" smtClean="0"/>
              <a:t>03/07/2023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ETES 2023 - Aude Caussarieu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A6D39-E642-2D4C-A0B7-2D6F1543A0F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58670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7B965-8E2D-E542-B48C-FB80BBB9E631}" type="datetime1">
              <a:rPr lang="fr-FR" smtClean="0"/>
              <a:t>03/07/2023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ETES 2023 - Aude Caussarieu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A6D39-E642-2D4C-A0B7-2D6F1543A0F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94905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24286-CEB2-CF43-80A6-FBA6498C9E14}" type="datetime1">
              <a:rPr lang="fr-FR" smtClean="0"/>
              <a:t>03/07/2023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ETES 2023 - Aude Caussarieu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A6D39-E642-2D4C-A0B7-2D6F1543A0F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09464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C1013-AEB4-9643-8C06-5F09D8E4BF52}" type="datetime1">
              <a:rPr lang="fr-FR" smtClean="0"/>
              <a:t>03/07/2023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ETES 2023 - Aude Caussarieu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A6D39-E642-2D4C-A0B7-2D6F1543A0F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87016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74250" y="210742"/>
            <a:ext cx="7685545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74250" y="1204914"/>
            <a:ext cx="7685545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74251" y="4772026"/>
            <a:ext cx="180068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CF497F-DA90-AC43-8B55-1EFD2DE4998C}" type="datetime1">
              <a:rPr lang="fr-FR" smtClean="0"/>
              <a:t>03/07/2023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4778272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ETES 2023 - Aude Caussarieu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199" y="477361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HK Grotesk Light"/>
                <a:cs typeface="HK Grotesk Light"/>
              </a:defRPr>
            </a:lvl1pPr>
          </a:lstStyle>
          <a:p>
            <a:fld id="{AF1A6D39-E642-2D4C-A0B7-2D6F1543A0F3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99758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62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3000" b="1" i="0" kern="1200">
          <a:solidFill>
            <a:schemeClr val="tx1"/>
          </a:solidFill>
          <a:latin typeface="HK Grotesk Bold"/>
          <a:ea typeface="+mj-ea"/>
          <a:cs typeface="HK Grotesk Bold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HK Grotesk Regular"/>
          <a:ea typeface="+mn-ea"/>
          <a:cs typeface="HK Grotesk Regular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HK Grotesk Regular"/>
          <a:ea typeface="+mn-ea"/>
          <a:cs typeface="HK Grotesk Regular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HK Grotesk Regular"/>
          <a:ea typeface="+mn-ea"/>
          <a:cs typeface="HK Grotesk Regular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HK Grotesk Regular"/>
          <a:ea typeface="+mn-ea"/>
          <a:cs typeface="HK Grotesk Regular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HK Grotesk Regular"/>
          <a:ea typeface="+mn-ea"/>
          <a:cs typeface="HK Grotesk Regular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10" Type="http://schemas.microsoft.com/office/2007/relationships/hdphoto" Target="../media/hdphoto2.wdp"/><Relationship Id="rId4" Type="http://schemas.openxmlformats.org/officeDocument/2006/relationships/diagramLayout" Target="../diagrams/layout2.xml"/><Relationship Id="rId9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maths4sciences.ens-lyon.fr/" TargetMode="External"/><Relationship Id="rId5" Type="http://schemas.microsoft.com/office/2007/relationships/hdphoto" Target="../media/hdphoto2.wdp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microsoft.com/office/2007/relationships/hdphoto" Target="../media/hdphoto6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microsoft.com/office/2007/relationships/hdphoto" Target="../media/hdphoto6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microsoft.com/office/2007/relationships/hdphoto" Target="../media/hdphoto6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microsoft.com/office/2007/relationships/hdphoto" Target="../media/hdphoto6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microsoft.com/office/2007/relationships/hdphoto" Target="../media/hdphoto6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microsoft.com/office/2007/relationships/hdphoto" Target="../media/hdphoto2.wdp"/><Relationship Id="rId7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microsoft.com/office/2007/relationships/hdphoto" Target="../media/hdphoto3.wdp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microsoft.com/office/2007/relationships/hdphoto" Target="../media/hdphoto2.wdp"/><Relationship Id="rId7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microsoft.com/office/2007/relationships/hdphoto" Target="../media/hdphoto3.wdp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18.png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microsoft.com/office/2007/relationships/hdphoto" Target="../media/hdphoto2.wdp"/><Relationship Id="rId4" Type="http://schemas.openxmlformats.org/officeDocument/2006/relationships/diagramLayout" Target="../diagrams/layout1.xml"/><Relationship Id="rId9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9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fr-FR" sz="4000" dirty="0"/>
              <a:t>Construire un curriculum pour enseigner les enjeux de la transition socio-écologique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2090FF34-12E3-4855-1B5D-7057E6C4C6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3139506"/>
            <a:ext cx="6400800" cy="1631785"/>
          </a:xfrm>
        </p:spPr>
        <p:txBody>
          <a:bodyPr>
            <a:normAutofit/>
          </a:bodyPr>
          <a:lstStyle/>
          <a:p>
            <a:r>
              <a:rPr lang="fr-FR" dirty="0"/>
              <a:t>Un éclairage didactique</a:t>
            </a:r>
          </a:p>
          <a:p>
            <a:r>
              <a:rPr lang="fr-FR" sz="2000" dirty="0"/>
              <a:t>Aude Caussarieu</a:t>
            </a:r>
          </a:p>
          <a:p>
            <a:r>
              <a:rPr lang="fr-FR" sz="2000" dirty="0"/>
              <a:t>ETES 2023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3604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59031" y="2708600"/>
            <a:ext cx="2625938" cy="354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4676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A9CF07D-2558-4115-FB78-BFCAE747D7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L’approche praxéologique</a:t>
            </a:r>
          </a:p>
        </p:txBody>
      </p:sp>
      <p:graphicFrame>
        <p:nvGraphicFramePr>
          <p:cNvPr id="10" name="Espace réservé du contenu 9">
            <a:extLst>
              <a:ext uri="{FF2B5EF4-FFF2-40B4-BE49-F238E27FC236}">
                <a16:creationId xmlns:a16="http://schemas.microsoft.com/office/drawing/2014/main" id="{5E1F8C87-6057-3F01-DF19-AC6E938CBCD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43981905"/>
              </p:ext>
            </p:extLst>
          </p:nvPr>
        </p:nvGraphicFramePr>
        <p:xfrm>
          <a:off x="806450" y="1127932"/>
          <a:ext cx="7531100" cy="33940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5538795-A98C-8C0F-60CE-FC80F6136A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ETES 2023 - Aude Caussarieu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52AE4FD-7753-D349-4C23-96FB2A262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A6D39-E642-2D4C-A0B7-2D6F1543A0F3}" type="slidenum">
              <a:rPr lang="fr-FR" smtClean="0"/>
              <a:t>10</a:t>
            </a:fld>
            <a:endParaRPr lang="fr-FR"/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0E766AC6-5F97-CA55-AFCD-FEE15D0A4BF5}"/>
              </a:ext>
            </a:extLst>
          </p:cNvPr>
          <p:cNvSpPr/>
          <p:nvPr/>
        </p:nvSpPr>
        <p:spPr>
          <a:xfrm>
            <a:off x="8481066" y="123238"/>
            <a:ext cx="454272" cy="467843"/>
          </a:xfrm>
          <a:prstGeom prst="ellipse">
            <a:avLst/>
          </a:prstGeom>
          <a:solidFill>
            <a:schemeClr val="accent4">
              <a:alpha val="66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819D5A96-27F8-04BA-82F3-8D9E90A2381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72071" y="120887"/>
            <a:ext cx="712405" cy="712405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FBC949B2-9071-F7B9-90D6-2DB67C64648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8537" b="100000" l="0" r="98645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5753" y="791052"/>
            <a:ext cx="2163680" cy="267202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25597DF8-6AA8-6703-1D56-E7EE0F94BAF3}"/>
              </a:ext>
            </a:extLst>
          </p:cNvPr>
          <p:cNvSpPr txBox="1"/>
          <p:nvPr/>
        </p:nvSpPr>
        <p:spPr>
          <a:xfrm>
            <a:off x="9155875" y="-11875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2A7402EB-71FF-B9B9-DEAF-1A65A15148EC}"/>
              </a:ext>
            </a:extLst>
          </p:cNvPr>
          <p:cNvSpPr txBox="1"/>
          <p:nvPr/>
        </p:nvSpPr>
        <p:spPr>
          <a:xfrm>
            <a:off x="806450" y="1683930"/>
            <a:ext cx="6456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chemeClr val="accent1"/>
                </a:solidFill>
                <a:latin typeface="HK Grotesk Black" pitchFamily="2" charset="77"/>
              </a:rPr>
              <a:t>1</a:t>
            </a:r>
            <a:endParaRPr lang="fr-FR" b="1" dirty="0">
              <a:solidFill>
                <a:schemeClr val="accent1"/>
              </a:solidFill>
              <a:latin typeface="HK Grotesk Black" pitchFamily="2" charset="77"/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636AFEDC-DEA4-505C-E7B8-54DAEC50030F}"/>
              </a:ext>
            </a:extLst>
          </p:cNvPr>
          <p:cNvSpPr txBox="1"/>
          <p:nvPr/>
        </p:nvSpPr>
        <p:spPr>
          <a:xfrm>
            <a:off x="3595172" y="1683930"/>
            <a:ext cx="6456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chemeClr val="accent1"/>
                </a:solidFill>
                <a:latin typeface="HK Grotesk Black" pitchFamily="2" charset="77"/>
              </a:rPr>
              <a:t>2</a:t>
            </a:r>
            <a:endParaRPr lang="fr-FR" b="1" dirty="0">
              <a:solidFill>
                <a:schemeClr val="accent1"/>
              </a:solidFill>
              <a:latin typeface="HK Grotesk Black" pitchFamily="2" charset="77"/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B4BFBD13-5599-62ED-BA31-55840033E6A3}"/>
              </a:ext>
            </a:extLst>
          </p:cNvPr>
          <p:cNvSpPr txBox="1"/>
          <p:nvPr/>
        </p:nvSpPr>
        <p:spPr>
          <a:xfrm>
            <a:off x="6383894" y="1683930"/>
            <a:ext cx="6456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chemeClr val="accent1"/>
                </a:solidFill>
                <a:latin typeface="HK Grotesk Black" pitchFamily="2" charset="77"/>
              </a:rPr>
              <a:t>3</a:t>
            </a:r>
            <a:endParaRPr lang="fr-FR" b="1" dirty="0">
              <a:solidFill>
                <a:schemeClr val="accent1"/>
              </a:solidFill>
              <a:latin typeface="HK Grotesk Black" pitchFamily="2" charset="77"/>
            </a:endParaRP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8CD7F62D-24A1-D7B0-7DAE-88074CE7BF53}"/>
              </a:ext>
            </a:extLst>
          </p:cNvPr>
          <p:cNvSpPr txBox="1"/>
          <p:nvPr/>
        </p:nvSpPr>
        <p:spPr>
          <a:xfrm>
            <a:off x="975174" y="3565131"/>
            <a:ext cx="14444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solidFill>
                  <a:schemeClr val="accent1"/>
                </a:solidFill>
                <a:latin typeface="HK Grotesk Light" pitchFamily="2" charset="77"/>
              </a:rPr>
              <a:t>Liste de situations d’évaluation</a:t>
            </a:r>
          </a:p>
          <a:p>
            <a:pPr algn="ctr"/>
            <a:endParaRPr lang="fr-FR" sz="1200" dirty="0">
              <a:solidFill>
                <a:schemeClr val="accent1"/>
              </a:solidFill>
              <a:latin typeface="HK Grotesk Light" pitchFamily="2" charset="77"/>
            </a:endParaRPr>
          </a:p>
          <a:p>
            <a:pPr algn="ctr"/>
            <a:r>
              <a:rPr lang="fr-FR" sz="1200" dirty="0">
                <a:solidFill>
                  <a:schemeClr val="accent1"/>
                </a:solidFill>
                <a:latin typeface="HK Grotesk Light" pitchFamily="2" charset="77"/>
              </a:rPr>
              <a:t>Liste d’outils 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455315BD-9313-8AEE-7257-1E323BBFE391}"/>
              </a:ext>
            </a:extLst>
          </p:cNvPr>
          <p:cNvSpPr txBox="1"/>
          <p:nvPr/>
        </p:nvSpPr>
        <p:spPr>
          <a:xfrm>
            <a:off x="3849782" y="3565131"/>
            <a:ext cx="14444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solidFill>
                  <a:schemeClr val="accent1"/>
                </a:solidFill>
                <a:latin typeface="HK Grotesk Light" pitchFamily="2" charset="77"/>
              </a:rPr>
              <a:t>Prérequis</a:t>
            </a:r>
          </a:p>
          <a:p>
            <a:pPr algn="ctr"/>
            <a:r>
              <a:rPr lang="fr-FR" sz="1200" dirty="0">
                <a:solidFill>
                  <a:schemeClr val="accent1"/>
                </a:solidFill>
                <a:latin typeface="HK Grotesk Light" pitchFamily="2" charset="77"/>
              </a:rPr>
              <a:t>Théorie</a:t>
            </a:r>
          </a:p>
          <a:p>
            <a:pPr algn="ctr"/>
            <a:r>
              <a:rPr lang="fr-FR" sz="1200" dirty="0">
                <a:solidFill>
                  <a:schemeClr val="accent1"/>
                </a:solidFill>
                <a:latin typeface="HK Grotesk Light" pitchFamily="2" charset="77"/>
              </a:rPr>
              <a:t>Structuration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2D44CEDF-F8D5-0F86-86CE-FD29E44D3207}"/>
              </a:ext>
            </a:extLst>
          </p:cNvPr>
          <p:cNvSpPr txBox="1"/>
          <p:nvPr/>
        </p:nvSpPr>
        <p:spPr>
          <a:xfrm>
            <a:off x="6706740" y="3554444"/>
            <a:ext cx="14444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solidFill>
                  <a:schemeClr val="accent1"/>
                </a:solidFill>
                <a:latin typeface="HK Grotesk Light" pitchFamily="2" charset="77"/>
              </a:rPr>
              <a:t>Supports pédagogiques </a:t>
            </a:r>
          </a:p>
        </p:txBody>
      </p:sp>
    </p:spTree>
    <p:extLst>
      <p:ext uri="{BB962C8B-B14F-4D97-AF65-F5344CB8AC3E}">
        <p14:creationId xmlns:p14="http://schemas.microsoft.com/office/powerpoint/2010/main" val="26819659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9EDDF88-5A8F-2FC1-5553-BFDB274139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avantages de l’approche praxéologique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D580001-0157-4377-BC7E-8733104450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Une évaluation authentique</a:t>
            </a:r>
          </a:p>
          <a:p>
            <a:r>
              <a:rPr lang="fr-FR" dirty="0"/>
              <a:t>L’efficacité pédagogique </a:t>
            </a:r>
          </a:p>
          <a:p>
            <a:r>
              <a:rPr lang="fr-FR" dirty="0"/>
              <a:t>Des choix de contenu éclairés</a:t>
            </a:r>
          </a:p>
          <a:p>
            <a:r>
              <a:rPr lang="fr-FR" dirty="0"/>
              <a:t>Une approche programme 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2C850DF-ED67-65E4-DADC-C8C63DD2CD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ETES 2023 - Aude Caussarieu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4FAB3AE-A053-E5D0-858A-85AC22F3B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A6D39-E642-2D4C-A0B7-2D6F1543A0F3}" type="slidenum">
              <a:rPr lang="fr-FR" smtClean="0"/>
              <a:t>11</a:t>
            </a:fld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F4292B34-4597-74BE-7616-FC114616D1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537" b="100000" l="0" r="98645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5753" y="791052"/>
            <a:ext cx="2163680" cy="267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1459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DB67B6B-9956-D984-46E1-A2CC0E0FF9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Bibliographie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FFE74F2-33CC-6A94-0BC0-B03326314A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080" y="1200151"/>
            <a:ext cx="8038225" cy="3394472"/>
          </a:xfrm>
        </p:spPr>
        <p:txBody>
          <a:bodyPr>
            <a:normAutofit fontScale="55000" lnSpcReduction="20000"/>
          </a:bodyPr>
          <a:lstStyle/>
          <a:p>
            <a:pPr indent="0">
              <a:lnSpc>
                <a:spcPct val="120000"/>
              </a:lnSpc>
              <a:spcAft>
                <a:spcPts val="200"/>
              </a:spcAft>
              <a:buNone/>
            </a:pPr>
            <a:r>
              <a:rPr lang="fr-FR" b="1" dirty="0" err="1">
                <a:effectLst/>
                <a:latin typeface="HK Grotesk Light Italic" pitchFamily="2" charset="77"/>
              </a:rPr>
              <a:t>Bozonnet</a:t>
            </a:r>
            <a:r>
              <a:rPr lang="fr-FR" dirty="0">
                <a:effectLst/>
                <a:latin typeface="HK Grotesk Light" pitchFamily="2" charset="77"/>
              </a:rPr>
              <a:t>, J.-P. (2007). De la conscience écologique aux pratiques.</a:t>
            </a:r>
          </a:p>
          <a:p>
            <a:pPr indent="0">
              <a:lnSpc>
                <a:spcPct val="120000"/>
              </a:lnSpc>
              <a:spcAft>
                <a:spcPts val="200"/>
              </a:spcAft>
              <a:buNone/>
            </a:pPr>
            <a:r>
              <a:rPr lang="fr-FR" b="1" dirty="0">
                <a:effectLst/>
                <a:latin typeface="HK Grotesk Light Italic" pitchFamily="2" charset="77"/>
              </a:rPr>
              <a:t>Caussarieu</a:t>
            </a:r>
            <a:r>
              <a:rPr lang="fr-FR" dirty="0">
                <a:effectLst/>
                <a:latin typeface="HK Grotesk Light" pitchFamily="2" charset="77"/>
              </a:rPr>
              <a:t>, A. (2022). Quelles mathématiques en physique ? Rendez-vous en didactique, Paris.</a:t>
            </a:r>
          </a:p>
          <a:p>
            <a:pPr indent="0">
              <a:lnSpc>
                <a:spcPct val="120000"/>
              </a:lnSpc>
              <a:spcAft>
                <a:spcPts val="200"/>
              </a:spcAft>
              <a:buNone/>
            </a:pPr>
            <a:r>
              <a:rPr lang="fr-FR" b="1" dirty="0">
                <a:effectLst/>
                <a:latin typeface="HK Grotesk Light Italic" pitchFamily="2" charset="77"/>
              </a:rPr>
              <a:t>Chevallard</a:t>
            </a:r>
            <a:r>
              <a:rPr lang="fr-FR" dirty="0">
                <a:effectLst/>
                <a:latin typeface="HK Grotesk Light" pitchFamily="2" charset="77"/>
              </a:rPr>
              <a:t>, Y. (1998). Analyse des pratiques enseignantes et didactique des mathématiques :L’approche anthropologique. 29.</a:t>
            </a:r>
          </a:p>
          <a:p>
            <a:pPr indent="0">
              <a:lnSpc>
                <a:spcPct val="120000"/>
              </a:lnSpc>
              <a:spcAft>
                <a:spcPts val="200"/>
              </a:spcAft>
              <a:buNone/>
            </a:pPr>
            <a:r>
              <a:rPr lang="fr-FR" b="1" dirty="0">
                <a:effectLst/>
                <a:latin typeface="HK Grotesk Light Italic" pitchFamily="2" charset="77"/>
              </a:rPr>
              <a:t>Kaiser, F. G., </a:t>
            </a:r>
            <a:r>
              <a:rPr lang="fr-FR" b="1" dirty="0" err="1">
                <a:effectLst/>
                <a:latin typeface="HK Grotesk Light Italic" pitchFamily="2" charset="77"/>
              </a:rPr>
              <a:t>Wölfing</a:t>
            </a:r>
            <a:r>
              <a:rPr lang="fr-FR" b="1" dirty="0">
                <a:effectLst/>
                <a:latin typeface="HK Grotesk Light Italic" pitchFamily="2" charset="77"/>
              </a:rPr>
              <a:t>, S., &amp; </a:t>
            </a:r>
            <a:r>
              <a:rPr lang="fr-FR" b="1" dirty="0" err="1">
                <a:effectLst/>
                <a:latin typeface="HK Grotesk Light Italic" pitchFamily="2" charset="77"/>
              </a:rPr>
              <a:t>Fuhrer</a:t>
            </a:r>
            <a:r>
              <a:rPr lang="fr-FR" dirty="0">
                <a:effectLst/>
                <a:latin typeface="HK Grotesk Light" pitchFamily="2" charset="77"/>
              </a:rPr>
              <a:t>, U. (1999). </a:t>
            </a:r>
            <a:r>
              <a:rPr lang="fr-FR" dirty="0" err="1">
                <a:effectLst/>
                <a:latin typeface="HK Grotesk Light" pitchFamily="2" charset="77"/>
              </a:rPr>
              <a:t>Environmental</a:t>
            </a:r>
            <a:r>
              <a:rPr lang="fr-FR" dirty="0">
                <a:effectLst/>
                <a:latin typeface="HK Grotesk Light" pitchFamily="2" charset="77"/>
              </a:rPr>
              <a:t> attitude and </a:t>
            </a:r>
            <a:r>
              <a:rPr lang="fr-FR" dirty="0" err="1">
                <a:effectLst/>
                <a:latin typeface="HK Grotesk Light" pitchFamily="2" charset="77"/>
              </a:rPr>
              <a:t>ecological</a:t>
            </a:r>
            <a:r>
              <a:rPr lang="fr-FR" dirty="0">
                <a:effectLst/>
                <a:latin typeface="HK Grotesk Light" pitchFamily="2" charset="77"/>
              </a:rPr>
              <a:t> </a:t>
            </a:r>
            <a:r>
              <a:rPr lang="fr-FR" dirty="0" err="1">
                <a:effectLst/>
                <a:latin typeface="HK Grotesk Light" pitchFamily="2" charset="77"/>
              </a:rPr>
              <a:t>behaviour</a:t>
            </a:r>
            <a:r>
              <a:rPr lang="fr-FR" dirty="0">
                <a:effectLst/>
                <a:latin typeface="HK Grotesk Light" pitchFamily="2" charset="77"/>
              </a:rPr>
              <a:t>. Journal of </a:t>
            </a:r>
            <a:r>
              <a:rPr lang="fr-FR" dirty="0" err="1">
                <a:effectLst/>
                <a:latin typeface="HK Grotesk Light" pitchFamily="2" charset="77"/>
              </a:rPr>
              <a:t>Environmental</a:t>
            </a:r>
            <a:r>
              <a:rPr lang="fr-FR" dirty="0">
                <a:effectLst/>
                <a:latin typeface="HK Grotesk Light" pitchFamily="2" charset="77"/>
              </a:rPr>
              <a:t> Psychology, 19(1), 1-19. https://</a:t>
            </a:r>
            <a:r>
              <a:rPr lang="fr-FR" dirty="0" err="1">
                <a:effectLst/>
                <a:latin typeface="HK Grotesk Light" pitchFamily="2" charset="77"/>
              </a:rPr>
              <a:t>doi.org</a:t>
            </a:r>
            <a:r>
              <a:rPr lang="fr-FR" dirty="0">
                <a:effectLst/>
                <a:latin typeface="HK Grotesk Light" pitchFamily="2" charset="77"/>
              </a:rPr>
              <a:t>/10.1006/jevp.1998.0107</a:t>
            </a:r>
          </a:p>
          <a:p>
            <a:pPr indent="0">
              <a:lnSpc>
                <a:spcPct val="120000"/>
              </a:lnSpc>
              <a:spcAft>
                <a:spcPts val="200"/>
              </a:spcAft>
              <a:buNone/>
            </a:pPr>
            <a:r>
              <a:rPr lang="fr-FR" b="1" dirty="0">
                <a:effectLst/>
                <a:latin typeface="HK Grotesk Light Italic" pitchFamily="2" charset="77"/>
              </a:rPr>
              <a:t>van der Linden</a:t>
            </a:r>
            <a:r>
              <a:rPr lang="fr-FR" dirty="0">
                <a:effectLst/>
                <a:latin typeface="HK Grotesk Light" pitchFamily="2" charset="77"/>
              </a:rPr>
              <a:t>, S. (2015). The social-</a:t>
            </a:r>
            <a:r>
              <a:rPr lang="fr-FR" dirty="0" err="1">
                <a:effectLst/>
                <a:latin typeface="HK Grotesk Light" pitchFamily="2" charset="77"/>
              </a:rPr>
              <a:t>psychological</a:t>
            </a:r>
            <a:r>
              <a:rPr lang="fr-FR" dirty="0">
                <a:effectLst/>
                <a:latin typeface="HK Grotesk Light" pitchFamily="2" charset="77"/>
              </a:rPr>
              <a:t> </a:t>
            </a:r>
            <a:r>
              <a:rPr lang="fr-FR" dirty="0" err="1">
                <a:effectLst/>
                <a:latin typeface="HK Grotesk Light" pitchFamily="2" charset="77"/>
              </a:rPr>
              <a:t>determinants</a:t>
            </a:r>
            <a:r>
              <a:rPr lang="fr-FR" dirty="0">
                <a:effectLst/>
                <a:latin typeface="HK Grotesk Light" pitchFamily="2" charset="77"/>
              </a:rPr>
              <a:t> of </a:t>
            </a:r>
            <a:r>
              <a:rPr lang="fr-FR" dirty="0" err="1">
                <a:effectLst/>
                <a:latin typeface="HK Grotesk Light" pitchFamily="2" charset="77"/>
              </a:rPr>
              <a:t>climate</a:t>
            </a:r>
            <a:r>
              <a:rPr lang="fr-FR" dirty="0">
                <a:effectLst/>
                <a:latin typeface="HK Grotesk Light" pitchFamily="2" charset="77"/>
              </a:rPr>
              <a:t> change </a:t>
            </a:r>
            <a:r>
              <a:rPr lang="fr-FR" dirty="0" err="1">
                <a:effectLst/>
                <a:latin typeface="HK Grotesk Light" pitchFamily="2" charset="77"/>
              </a:rPr>
              <a:t>risk</a:t>
            </a:r>
            <a:r>
              <a:rPr lang="fr-FR" dirty="0">
                <a:effectLst/>
                <a:latin typeface="HK Grotesk Light" pitchFamily="2" charset="77"/>
              </a:rPr>
              <a:t> perceptions : </a:t>
            </a:r>
            <a:r>
              <a:rPr lang="fr-FR" dirty="0" err="1">
                <a:effectLst/>
                <a:latin typeface="HK Grotesk Light" pitchFamily="2" charset="77"/>
              </a:rPr>
              <a:t>Towards</a:t>
            </a:r>
            <a:r>
              <a:rPr lang="fr-FR" dirty="0">
                <a:effectLst/>
                <a:latin typeface="HK Grotesk Light" pitchFamily="2" charset="77"/>
              </a:rPr>
              <a:t> a </a:t>
            </a:r>
            <a:r>
              <a:rPr lang="fr-FR" dirty="0" err="1">
                <a:effectLst/>
                <a:latin typeface="HK Grotesk Light" pitchFamily="2" charset="77"/>
              </a:rPr>
              <a:t>comprehensive</a:t>
            </a:r>
            <a:r>
              <a:rPr lang="fr-FR" dirty="0">
                <a:effectLst/>
                <a:latin typeface="HK Grotesk Light" pitchFamily="2" charset="77"/>
              </a:rPr>
              <a:t> model. Journal of </a:t>
            </a:r>
            <a:r>
              <a:rPr lang="fr-FR" dirty="0" err="1">
                <a:effectLst/>
                <a:latin typeface="HK Grotesk Light" pitchFamily="2" charset="77"/>
              </a:rPr>
              <a:t>Environmental</a:t>
            </a:r>
            <a:r>
              <a:rPr lang="fr-FR" dirty="0">
                <a:effectLst/>
                <a:latin typeface="HK Grotesk Light" pitchFamily="2" charset="77"/>
              </a:rPr>
              <a:t> Psychology, 41, 112-124. https://</a:t>
            </a:r>
            <a:r>
              <a:rPr lang="fr-FR" dirty="0" err="1">
                <a:effectLst/>
                <a:latin typeface="HK Grotesk Light" pitchFamily="2" charset="77"/>
              </a:rPr>
              <a:t>doi.org</a:t>
            </a:r>
            <a:r>
              <a:rPr lang="fr-FR" dirty="0">
                <a:effectLst/>
                <a:latin typeface="HK Grotesk Light" pitchFamily="2" charset="77"/>
              </a:rPr>
              <a:t>/10.1016/j.jenvp.2014.11.012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EA5B63D-46D7-8652-8060-55D4BCF6F9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ETES 2023 - Aude Caussarieu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6DCD86B-0791-228C-9433-3118747633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A6D39-E642-2D4C-A0B7-2D6F1543A0F3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857760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ADD06AF-2824-CB8B-8D2E-879CAC22C4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Un complexe praxéologique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49A1298-6AF4-967D-5C8F-54C39EFCC9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ETES 2023 - Aude Caussarieu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34F16B9-3225-1FE0-034A-941C8BDD0D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A6D39-E642-2D4C-A0B7-2D6F1543A0F3}" type="slidenum">
              <a:rPr lang="fr-FR" smtClean="0"/>
              <a:t>13</a:t>
            </a:fld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D8BB21A6-CF9A-E771-55D3-E004E07223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537" b="100000" l="0" r="98645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5753" y="791052"/>
            <a:ext cx="2163680" cy="267202"/>
          </a:xfrm>
          <a:prstGeom prst="rect">
            <a:avLst/>
          </a:prstGeom>
        </p:spPr>
      </p:pic>
      <p:pic>
        <p:nvPicPr>
          <p:cNvPr id="7" name="Espace réservé du contenu 6" descr="Figure4_praxeo_pythagore.png">
            <a:extLst>
              <a:ext uri="{FF2B5EF4-FFF2-40B4-BE49-F238E27FC236}">
                <a16:creationId xmlns:a16="http://schemas.microsoft.com/office/drawing/2014/main" id="{69588396-955C-AC69-8151-58C0D712CB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2681" y="1463484"/>
            <a:ext cx="9750362" cy="330377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0BD6D1B-0B3B-4715-A80D-46375A049941}"/>
              </a:ext>
            </a:extLst>
          </p:cNvPr>
          <p:cNvSpPr/>
          <p:nvPr/>
        </p:nvSpPr>
        <p:spPr>
          <a:xfrm>
            <a:off x="641082" y="2571750"/>
            <a:ext cx="1832295" cy="192529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AC802BB-86E0-6378-B131-99971CC67B78}"/>
              </a:ext>
            </a:extLst>
          </p:cNvPr>
          <p:cNvSpPr/>
          <p:nvPr/>
        </p:nvSpPr>
        <p:spPr>
          <a:xfrm>
            <a:off x="2398552" y="2568120"/>
            <a:ext cx="2653133" cy="192529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9D504BD-67E4-2ED2-D282-394ED0C4C499}"/>
              </a:ext>
            </a:extLst>
          </p:cNvPr>
          <p:cNvSpPr/>
          <p:nvPr/>
        </p:nvSpPr>
        <p:spPr>
          <a:xfrm>
            <a:off x="5051685" y="2564490"/>
            <a:ext cx="1832295" cy="192529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0583421-D7DB-66B7-4A8E-93653D1639E7}"/>
              </a:ext>
            </a:extLst>
          </p:cNvPr>
          <p:cNvSpPr/>
          <p:nvPr/>
        </p:nvSpPr>
        <p:spPr>
          <a:xfrm>
            <a:off x="6883980" y="2494186"/>
            <a:ext cx="2064757" cy="192529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0598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81186" y="205979"/>
            <a:ext cx="8105613" cy="857250"/>
          </a:xfrm>
        </p:spPr>
        <p:txBody>
          <a:bodyPr/>
          <a:lstStyle/>
          <a:p>
            <a:r>
              <a:rPr lang="fr-FR" dirty="0"/>
              <a:t>Le projet Maths4Sciences</a:t>
            </a:r>
          </a:p>
        </p:txBody>
      </p:sp>
      <p:pic>
        <p:nvPicPr>
          <p:cNvPr id="6" name="Espace réservé du contenu 5"/>
          <p:cNvPicPr>
            <a:picLocks noGrp="1" noChangeAspect="1"/>
          </p:cNvPicPr>
          <p:nvPr>
            <p:ph idx="1"/>
          </p:nvPr>
        </p:nvPicPr>
        <p:blipFill>
          <a:blip r:embed="rId3"/>
          <a:srcRect l="-19673" r="-19673"/>
          <a:stretch>
            <a:fillRect/>
          </a:stretch>
        </p:blipFill>
        <p:spPr/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537" b="100000" l="0" r="98645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5716" y="796027"/>
            <a:ext cx="2163680" cy="267202"/>
          </a:xfrm>
          <a:prstGeom prst="rect">
            <a:avLst/>
          </a:prstGeom>
        </p:spPr>
      </p:pic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A6D39-E642-2D4C-A0B7-2D6F1543A0F3}" type="slidenum">
              <a:rPr lang="fr-FR" smtClean="0"/>
              <a:t>14</a:t>
            </a:fld>
            <a:endParaRPr lang="fr-FR"/>
          </a:p>
        </p:txBody>
      </p:sp>
      <p:sp>
        <p:nvSpPr>
          <p:cNvPr id="3" name="Rectangle 2"/>
          <p:cNvSpPr/>
          <p:nvPr/>
        </p:nvSpPr>
        <p:spPr>
          <a:xfrm>
            <a:off x="2843665" y="4671775"/>
            <a:ext cx="34566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hlinkClick r:id="rId6"/>
              </a:rPr>
              <a:t>http://maths4sciences.ens-lyon.fr/</a:t>
            </a:r>
            <a:r>
              <a:rPr lang="fr-FR" dirty="0"/>
              <a:t> </a:t>
            </a:r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2BE6889A-B192-CC42-8634-30F3EE75A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ETES 2023 - Aude Caussarieu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623936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Objectifs pédagogiques opérationnels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A6D39-E642-2D4C-A0B7-2D6F1543A0F3}" type="slidenum">
              <a:rPr lang="fr-FR" smtClean="0"/>
              <a:t>15</a:t>
            </a:fld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56" b="89024" l="9940" r="9849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19471" y="929628"/>
            <a:ext cx="2163680" cy="267202"/>
          </a:xfrm>
          <a:prstGeom prst="rect">
            <a:avLst/>
          </a:prstGeom>
        </p:spPr>
      </p:pic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>
          <a:xfrm>
            <a:off x="1155810" y="1200151"/>
            <a:ext cx="7530990" cy="1143308"/>
          </a:xfrm>
        </p:spPr>
        <p:txBody>
          <a:bodyPr>
            <a:normAutofit/>
          </a:bodyPr>
          <a:lstStyle/>
          <a:p>
            <a:r>
              <a:rPr lang="fr-FR" sz="2400" dirty="0"/>
              <a:t>Ce sont les objectifs qui servent à planifier l’évaluation (=petit grain)</a:t>
            </a:r>
          </a:p>
          <a:p>
            <a:endParaRPr lang="fr-FR" sz="2400" dirty="0"/>
          </a:p>
        </p:txBody>
      </p:sp>
      <p:grpSp>
        <p:nvGrpSpPr>
          <p:cNvPr id="9" name="Grouper 8"/>
          <p:cNvGrpSpPr/>
          <p:nvPr/>
        </p:nvGrpSpPr>
        <p:grpSpPr>
          <a:xfrm>
            <a:off x="1019471" y="2352488"/>
            <a:ext cx="7786076" cy="1197857"/>
            <a:chOff x="1159235" y="2352488"/>
            <a:chExt cx="7786076" cy="1197857"/>
          </a:xfrm>
        </p:grpSpPr>
        <p:sp>
          <p:nvSpPr>
            <p:cNvPr id="10" name="Forme libre 9"/>
            <p:cNvSpPr/>
            <p:nvPr/>
          </p:nvSpPr>
          <p:spPr>
            <a:xfrm>
              <a:off x="1159235" y="2352488"/>
              <a:ext cx="2994644" cy="1197857"/>
            </a:xfrm>
            <a:custGeom>
              <a:avLst/>
              <a:gdLst>
                <a:gd name="connsiteX0" fmla="*/ 0 w 2994644"/>
                <a:gd name="connsiteY0" fmla="*/ 0 h 1197857"/>
                <a:gd name="connsiteX1" fmla="*/ 2395716 w 2994644"/>
                <a:gd name="connsiteY1" fmla="*/ 0 h 1197857"/>
                <a:gd name="connsiteX2" fmla="*/ 2994644 w 2994644"/>
                <a:gd name="connsiteY2" fmla="*/ 598929 h 1197857"/>
                <a:gd name="connsiteX3" fmla="*/ 2395716 w 2994644"/>
                <a:gd name="connsiteY3" fmla="*/ 1197857 h 1197857"/>
                <a:gd name="connsiteX4" fmla="*/ 0 w 2994644"/>
                <a:gd name="connsiteY4" fmla="*/ 1197857 h 1197857"/>
                <a:gd name="connsiteX5" fmla="*/ 0 w 2994644"/>
                <a:gd name="connsiteY5" fmla="*/ 0 h 1197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94644" h="1197857">
                  <a:moveTo>
                    <a:pt x="0" y="0"/>
                  </a:moveTo>
                  <a:lnTo>
                    <a:pt x="2395716" y="0"/>
                  </a:lnTo>
                  <a:lnTo>
                    <a:pt x="2994644" y="598929"/>
                  </a:lnTo>
                  <a:lnTo>
                    <a:pt x="2395716" y="1197857"/>
                  </a:lnTo>
                  <a:lnTo>
                    <a:pt x="0" y="11978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0010" tIns="40005" rIns="319467" bIns="40005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500" kern="1200" dirty="0"/>
                <a:t>À la fin du cours, </a:t>
              </a:r>
            </a:p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500" kern="1200" dirty="0"/>
                <a:t>l’</a:t>
              </a:r>
              <a:r>
                <a:rPr lang="fr-FR" sz="1500" kern="1200" dirty="0" err="1"/>
                <a:t>étudiant·e</a:t>
              </a:r>
              <a:r>
                <a:rPr lang="fr-FR" sz="1500" kern="1200" dirty="0"/>
                <a:t> sera capable de </a:t>
              </a:r>
            </a:p>
          </p:txBody>
        </p:sp>
        <p:sp>
          <p:nvSpPr>
            <p:cNvPr id="11" name="Forme libre 10"/>
            <p:cNvSpPr/>
            <p:nvPr/>
          </p:nvSpPr>
          <p:spPr>
            <a:xfrm>
              <a:off x="3554951" y="2352488"/>
              <a:ext cx="2994644" cy="1197857"/>
            </a:xfrm>
            <a:custGeom>
              <a:avLst/>
              <a:gdLst>
                <a:gd name="connsiteX0" fmla="*/ 0 w 2994644"/>
                <a:gd name="connsiteY0" fmla="*/ 0 h 1197857"/>
                <a:gd name="connsiteX1" fmla="*/ 2395716 w 2994644"/>
                <a:gd name="connsiteY1" fmla="*/ 0 h 1197857"/>
                <a:gd name="connsiteX2" fmla="*/ 2994644 w 2994644"/>
                <a:gd name="connsiteY2" fmla="*/ 598929 h 1197857"/>
                <a:gd name="connsiteX3" fmla="*/ 2395716 w 2994644"/>
                <a:gd name="connsiteY3" fmla="*/ 1197857 h 1197857"/>
                <a:gd name="connsiteX4" fmla="*/ 0 w 2994644"/>
                <a:gd name="connsiteY4" fmla="*/ 1197857 h 1197857"/>
                <a:gd name="connsiteX5" fmla="*/ 598929 w 2994644"/>
                <a:gd name="connsiteY5" fmla="*/ 598929 h 1197857"/>
                <a:gd name="connsiteX6" fmla="*/ 0 w 2994644"/>
                <a:gd name="connsiteY6" fmla="*/ 0 h 1197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94644" h="1197857">
                  <a:moveTo>
                    <a:pt x="0" y="0"/>
                  </a:moveTo>
                  <a:lnTo>
                    <a:pt x="2395716" y="0"/>
                  </a:lnTo>
                  <a:lnTo>
                    <a:pt x="2994644" y="598929"/>
                  </a:lnTo>
                  <a:lnTo>
                    <a:pt x="2395716" y="1197857"/>
                  </a:lnTo>
                  <a:lnTo>
                    <a:pt x="0" y="1197857"/>
                  </a:lnTo>
                  <a:lnTo>
                    <a:pt x="598929" y="5989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58937" tIns="40005" rIns="618931" bIns="40005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500" dirty="0"/>
                <a:t>+ </a:t>
              </a:r>
              <a:r>
                <a:rPr lang="fr-FR" sz="1500" kern="1200" dirty="0"/>
                <a:t>VERBE QUI DÉCRIT UNE ACTION</a:t>
              </a:r>
              <a:r>
                <a:rPr lang="fr-FR" sz="1500" dirty="0"/>
                <a:t> </a:t>
              </a:r>
              <a:r>
                <a:rPr lang="fr-FR" sz="1500" u="sng" dirty="0"/>
                <a:t>VISIBLE</a:t>
              </a:r>
              <a:endParaRPr lang="fr-FR" sz="1500" u="sng" kern="1200" dirty="0"/>
            </a:p>
          </p:txBody>
        </p:sp>
        <p:sp>
          <p:nvSpPr>
            <p:cNvPr id="12" name="Forme libre 11"/>
            <p:cNvSpPr/>
            <p:nvPr/>
          </p:nvSpPr>
          <p:spPr>
            <a:xfrm>
              <a:off x="5950667" y="2352488"/>
              <a:ext cx="2994644" cy="1197857"/>
            </a:xfrm>
            <a:custGeom>
              <a:avLst/>
              <a:gdLst>
                <a:gd name="connsiteX0" fmla="*/ 0 w 2994644"/>
                <a:gd name="connsiteY0" fmla="*/ 0 h 1197857"/>
                <a:gd name="connsiteX1" fmla="*/ 2395716 w 2994644"/>
                <a:gd name="connsiteY1" fmla="*/ 0 h 1197857"/>
                <a:gd name="connsiteX2" fmla="*/ 2994644 w 2994644"/>
                <a:gd name="connsiteY2" fmla="*/ 598929 h 1197857"/>
                <a:gd name="connsiteX3" fmla="*/ 2395716 w 2994644"/>
                <a:gd name="connsiteY3" fmla="*/ 1197857 h 1197857"/>
                <a:gd name="connsiteX4" fmla="*/ 0 w 2994644"/>
                <a:gd name="connsiteY4" fmla="*/ 1197857 h 1197857"/>
                <a:gd name="connsiteX5" fmla="*/ 598929 w 2994644"/>
                <a:gd name="connsiteY5" fmla="*/ 598929 h 1197857"/>
                <a:gd name="connsiteX6" fmla="*/ 0 w 2994644"/>
                <a:gd name="connsiteY6" fmla="*/ 0 h 1197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94644" h="1197857">
                  <a:moveTo>
                    <a:pt x="0" y="0"/>
                  </a:moveTo>
                  <a:lnTo>
                    <a:pt x="2395716" y="0"/>
                  </a:lnTo>
                  <a:lnTo>
                    <a:pt x="2994644" y="598929"/>
                  </a:lnTo>
                  <a:lnTo>
                    <a:pt x="2395716" y="1197857"/>
                  </a:lnTo>
                  <a:lnTo>
                    <a:pt x="0" y="1197857"/>
                  </a:lnTo>
                  <a:lnTo>
                    <a:pt x="598929" y="5989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58937" tIns="40005" rIns="618931" bIns="40005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500" kern="1200" dirty="0"/>
                <a:t>+ CRITERE DE RÉUSSITE </a:t>
              </a:r>
            </a:p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500" kern="1200" dirty="0"/>
                <a:t>+ CONDITIONS DE RÉALISATION</a:t>
              </a:r>
            </a:p>
          </p:txBody>
        </p:sp>
      </p:grpSp>
      <p:sp>
        <p:nvSpPr>
          <p:cNvPr id="13" name="Rectangle 12"/>
          <p:cNvSpPr/>
          <p:nvPr/>
        </p:nvSpPr>
        <p:spPr>
          <a:xfrm>
            <a:off x="2871255" y="3703995"/>
            <a:ext cx="379919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>
                <a:solidFill>
                  <a:schemeClr val="bg2">
                    <a:lumMod val="50000"/>
                  </a:schemeClr>
                </a:solidFill>
                <a:latin typeface="HK Grotesk Light"/>
                <a:cs typeface="HK Grotesk Light"/>
              </a:rPr>
              <a:t>Ex : </a:t>
            </a:r>
            <a:r>
              <a:rPr lang="fr-FR" b="1" dirty="0">
                <a:solidFill>
                  <a:schemeClr val="bg2">
                    <a:lumMod val="50000"/>
                  </a:schemeClr>
                </a:solidFill>
                <a:latin typeface="HK Grotesk Bold"/>
                <a:cs typeface="HK Grotesk Bold"/>
              </a:rPr>
              <a:t>Déterminer</a:t>
            </a:r>
            <a:r>
              <a:rPr lang="fr-FR" dirty="0">
                <a:solidFill>
                  <a:schemeClr val="bg2">
                    <a:lumMod val="50000"/>
                  </a:schemeClr>
                </a:solidFill>
                <a:latin typeface="HK Grotesk Light"/>
                <a:cs typeface="HK Grotesk Light"/>
              </a:rPr>
              <a:t> le bon nombre de chiffres significatifs pour présenter le résultat d'un calcul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1C07B180-7DF2-CC35-9C81-D88F46FA31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ETES 2023 - Aude Caussarieu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450325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A6D39-E642-2D4C-A0B7-2D6F1543A0F3}" type="slidenum">
              <a:rPr lang="fr-FR" smtClean="0"/>
              <a:t>16</a:t>
            </a:fld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56" b="89024" l="9940" r="9849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02268" y="1197226"/>
            <a:ext cx="2163680" cy="267202"/>
          </a:xfrm>
          <a:prstGeom prst="rect">
            <a:avLst/>
          </a:prstGeom>
        </p:spPr>
      </p:pic>
      <p:sp>
        <p:nvSpPr>
          <p:cNvPr id="7" name="Titre 1"/>
          <p:cNvSpPr txBox="1">
            <a:spLocks/>
          </p:cNvSpPr>
          <p:nvPr/>
        </p:nvSpPr>
        <p:spPr>
          <a:xfrm>
            <a:off x="1202268" y="206375"/>
            <a:ext cx="7196666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b="1" i="0" kern="1200">
                <a:solidFill>
                  <a:schemeClr val="tx1"/>
                </a:solidFill>
                <a:latin typeface="HK Grotesk Bold"/>
                <a:ea typeface="+mj-ea"/>
                <a:cs typeface="HK Grotesk Bold"/>
              </a:defRPr>
            </a:lvl1pPr>
          </a:lstStyle>
          <a:p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1408751" y="1631338"/>
            <a:ext cx="635554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>
                <a:latin typeface="HK Grotesk Bold"/>
                <a:cs typeface="HK Grotesk Bold"/>
              </a:rPr>
              <a:t>« S'approprier le phénomène, le vocabulaire et le matériel, dans une situation pratique »</a:t>
            </a:r>
          </a:p>
        </p:txBody>
      </p:sp>
      <p:sp>
        <p:nvSpPr>
          <p:cNvPr id="9" name="Rectangle 8"/>
          <p:cNvSpPr/>
          <p:nvPr/>
        </p:nvSpPr>
        <p:spPr>
          <a:xfrm>
            <a:off x="1330193" y="255157"/>
            <a:ext cx="635554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>
                <a:latin typeface="HK Grotesk Bold"/>
                <a:cs typeface="HK Grotesk Bold"/>
              </a:rPr>
              <a:t>L’énoncé suivant décrit-il un objectif pédagogique opérationnel ? </a:t>
            </a:r>
          </a:p>
        </p:txBody>
      </p:sp>
      <p:graphicFrame>
        <p:nvGraphicFramePr>
          <p:cNvPr id="10" name="Tableau 9"/>
          <p:cNvGraphicFramePr>
            <a:graphicFrameLocks noGrp="1"/>
          </p:cNvGraphicFramePr>
          <p:nvPr/>
        </p:nvGraphicFramePr>
        <p:xfrm>
          <a:off x="2885698" y="3053405"/>
          <a:ext cx="3451436" cy="1036320"/>
        </p:xfrm>
        <a:graphic>
          <a:graphicData uri="http://schemas.openxmlformats.org/drawingml/2006/table">
            <a:tbl>
              <a:tblPr>
                <a:tableStyleId>{9DCAF9ED-07DC-4A11-8D7F-57B35C25682E}</a:tableStyleId>
              </a:tblPr>
              <a:tblGrid>
                <a:gridCol w="30586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27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FR" sz="2800" dirty="0">
                          <a:latin typeface="HK Grotesk Regular"/>
                          <a:cs typeface="HK Grotesk Regular"/>
                        </a:rPr>
                        <a:t>Vrai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2800" dirty="0">
                          <a:latin typeface="HK Grotesk Regular"/>
                          <a:cs typeface="HK Grotesk Regular"/>
                        </a:rPr>
                        <a:t>Faux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6AA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07E709BB-6BF8-6E2E-9A9A-B80C08634D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ETES 2023 - Aude Caussarieu</a:t>
            </a:r>
          </a:p>
        </p:txBody>
      </p:sp>
    </p:spTree>
    <p:extLst>
      <p:ext uri="{BB962C8B-B14F-4D97-AF65-F5344CB8AC3E}">
        <p14:creationId xmlns:p14="http://schemas.microsoft.com/office/powerpoint/2010/main" val="40987566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A6D39-E642-2D4C-A0B7-2D6F1543A0F3}" type="slidenum">
              <a:rPr lang="fr-FR" smtClean="0"/>
              <a:t>17</a:t>
            </a:fld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56" b="89024" l="9940" r="9849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02268" y="1197226"/>
            <a:ext cx="2163680" cy="267202"/>
          </a:xfrm>
          <a:prstGeom prst="rect">
            <a:avLst/>
          </a:prstGeom>
        </p:spPr>
      </p:pic>
      <p:sp>
        <p:nvSpPr>
          <p:cNvPr id="7" name="Titre 1"/>
          <p:cNvSpPr txBox="1">
            <a:spLocks/>
          </p:cNvSpPr>
          <p:nvPr/>
        </p:nvSpPr>
        <p:spPr>
          <a:xfrm>
            <a:off x="1202268" y="206375"/>
            <a:ext cx="7196666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b="1" i="0" kern="1200">
                <a:solidFill>
                  <a:schemeClr val="tx1"/>
                </a:solidFill>
                <a:latin typeface="HK Grotesk Bold"/>
                <a:ea typeface="+mj-ea"/>
                <a:cs typeface="HK Grotesk Bold"/>
              </a:defRPr>
            </a:lvl1pPr>
          </a:lstStyle>
          <a:p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1408751" y="1631338"/>
            <a:ext cx="66435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>
                <a:latin typeface="HK Grotesk Bold"/>
                <a:cs typeface="HK Grotesk Bold"/>
              </a:rPr>
              <a:t>« </a:t>
            </a:r>
            <a:r>
              <a:rPr lang="fr-FR" sz="2400" dirty="0"/>
              <a:t>Apporter les connaissances de bases en écologie des communautés terrestres et marines</a:t>
            </a:r>
            <a:r>
              <a:rPr lang="fr-FR" sz="2400" dirty="0">
                <a:latin typeface="HK Grotesk Bold"/>
                <a:cs typeface="HK Grotesk Bold"/>
              </a:rPr>
              <a:t> »</a:t>
            </a:r>
          </a:p>
        </p:txBody>
      </p:sp>
      <p:sp>
        <p:nvSpPr>
          <p:cNvPr id="9" name="Rectangle 8"/>
          <p:cNvSpPr/>
          <p:nvPr/>
        </p:nvSpPr>
        <p:spPr>
          <a:xfrm>
            <a:off x="1330193" y="255157"/>
            <a:ext cx="635554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>
                <a:latin typeface="HK Grotesk Bold"/>
                <a:cs typeface="HK Grotesk Bold"/>
              </a:rPr>
              <a:t>L’énoncé suivant décrit-il un objectif pédagogique opérationnel ? </a:t>
            </a:r>
          </a:p>
        </p:txBody>
      </p:sp>
      <p:graphicFrame>
        <p:nvGraphicFramePr>
          <p:cNvPr id="10" name="Tableau 9"/>
          <p:cNvGraphicFramePr>
            <a:graphicFrameLocks noGrp="1"/>
          </p:cNvGraphicFramePr>
          <p:nvPr/>
        </p:nvGraphicFramePr>
        <p:xfrm>
          <a:off x="2885698" y="3053405"/>
          <a:ext cx="3451436" cy="1036320"/>
        </p:xfrm>
        <a:graphic>
          <a:graphicData uri="http://schemas.openxmlformats.org/drawingml/2006/table">
            <a:tbl>
              <a:tblPr>
                <a:tableStyleId>{9DCAF9ED-07DC-4A11-8D7F-57B35C25682E}</a:tableStyleId>
              </a:tblPr>
              <a:tblGrid>
                <a:gridCol w="30586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27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FR" sz="2800" dirty="0">
                          <a:latin typeface="HK Grotesk Regular"/>
                          <a:cs typeface="HK Grotesk Regular"/>
                        </a:rPr>
                        <a:t>Vrai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2800" dirty="0">
                          <a:latin typeface="HK Grotesk Regular"/>
                          <a:cs typeface="HK Grotesk Regular"/>
                        </a:rPr>
                        <a:t>Faux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6AA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84BE398E-21C0-A475-75D1-6DE03F4EDA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ETES 2023 - Aude Caussarieu</a:t>
            </a:r>
          </a:p>
        </p:txBody>
      </p:sp>
    </p:spTree>
    <p:extLst>
      <p:ext uri="{BB962C8B-B14F-4D97-AF65-F5344CB8AC3E}">
        <p14:creationId xmlns:p14="http://schemas.microsoft.com/office/powerpoint/2010/main" val="28092175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A6D39-E642-2D4C-A0B7-2D6F1543A0F3}" type="slidenum">
              <a:rPr lang="fr-FR" smtClean="0"/>
              <a:t>18</a:t>
            </a:fld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56" b="89024" l="9940" r="9849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02268" y="1197226"/>
            <a:ext cx="2163680" cy="267202"/>
          </a:xfrm>
          <a:prstGeom prst="rect">
            <a:avLst/>
          </a:prstGeom>
        </p:spPr>
      </p:pic>
      <p:sp>
        <p:nvSpPr>
          <p:cNvPr id="7" name="Titre 1"/>
          <p:cNvSpPr txBox="1">
            <a:spLocks/>
          </p:cNvSpPr>
          <p:nvPr/>
        </p:nvSpPr>
        <p:spPr>
          <a:xfrm>
            <a:off x="1202268" y="206375"/>
            <a:ext cx="7196666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b="1" i="0" kern="1200">
                <a:solidFill>
                  <a:schemeClr val="tx1"/>
                </a:solidFill>
                <a:latin typeface="HK Grotesk Bold"/>
                <a:ea typeface="+mj-ea"/>
                <a:cs typeface="HK Grotesk Bold"/>
              </a:defRPr>
            </a:lvl1pPr>
          </a:lstStyle>
          <a:p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1408751" y="1498548"/>
            <a:ext cx="710186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>
                <a:latin typeface="HK Grotesk Bold"/>
                <a:cs typeface="HK Grotesk Bold"/>
              </a:rPr>
              <a:t>« </a:t>
            </a:r>
            <a:r>
              <a:rPr lang="fr-FR" sz="2400" dirty="0"/>
              <a:t>Réaliser des inférences évolutives en autonomie à l'aide de l'enseignement de la génétique des populations, de la génétique quantitative et de la dynamique des populations.</a:t>
            </a:r>
            <a:r>
              <a:rPr lang="fr-FR" sz="2400" dirty="0">
                <a:latin typeface="HK Grotesk Bold"/>
                <a:cs typeface="HK Grotesk Bold"/>
              </a:rPr>
              <a:t> »</a:t>
            </a:r>
          </a:p>
        </p:txBody>
      </p:sp>
      <p:sp>
        <p:nvSpPr>
          <p:cNvPr id="9" name="Rectangle 8"/>
          <p:cNvSpPr/>
          <p:nvPr/>
        </p:nvSpPr>
        <p:spPr>
          <a:xfrm>
            <a:off x="1330193" y="255157"/>
            <a:ext cx="635554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>
                <a:latin typeface="HK Grotesk Bold"/>
                <a:cs typeface="HK Grotesk Bold"/>
              </a:rPr>
              <a:t>L’énoncé suivant décrit-il un objectif pédagogique opérationnel ? </a:t>
            </a:r>
          </a:p>
        </p:txBody>
      </p:sp>
      <p:graphicFrame>
        <p:nvGraphicFramePr>
          <p:cNvPr id="10" name="Tableau 9"/>
          <p:cNvGraphicFramePr>
            <a:graphicFrameLocks noGrp="1"/>
          </p:cNvGraphicFramePr>
          <p:nvPr/>
        </p:nvGraphicFramePr>
        <p:xfrm>
          <a:off x="2885698" y="3406888"/>
          <a:ext cx="3451436" cy="1036320"/>
        </p:xfrm>
        <a:graphic>
          <a:graphicData uri="http://schemas.openxmlformats.org/drawingml/2006/table">
            <a:tbl>
              <a:tblPr>
                <a:tableStyleId>{9DCAF9ED-07DC-4A11-8D7F-57B35C25682E}</a:tableStyleId>
              </a:tblPr>
              <a:tblGrid>
                <a:gridCol w="30586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27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FR" sz="2800" dirty="0">
                          <a:latin typeface="HK Grotesk Regular"/>
                          <a:cs typeface="HK Grotesk Regular"/>
                        </a:rPr>
                        <a:t>Vrai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2800" dirty="0">
                          <a:latin typeface="HK Grotesk Regular"/>
                          <a:cs typeface="HK Grotesk Regular"/>
                        </a:rPr>
                        <a:t>Faux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6AA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0402A1B3-EEDF-AC81-76AF-90088A5F59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ETES 2023 - Aude Caussarieu</a:t>
            </a:r>
          </a:p>
        </p:txBody>
      </p:sp>
    </p:spTree>
    <p:extLst>
      <p:ext uri="{BB962C8B-B14F-4D97-AF65-F5344CB8AC3E}">
        <p14:creationId xmlns:p14="http://schemas.microsoft.com/office/powerpoint/2010/main" val="10313970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A6D39-E642-2D4C-A0B7-2D6F1543A0F3}" type="slidenum">
              <a:rPr lang="fr-FR" smtClean="0"/>
              <a:t>19</a:t>
            </a:fld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56" b="89024" l="9940" r="9849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02268" y="1197226"/>
            <a:ext cx="2163680" cy="267202"/>
          </a:xfrm>
          <a:prstGeom prst="rect">
            <a:avLst/>
          </a:prstGeom>
        </p:spPr>
      </p:pic>
      <p:sp>
        <p:nvSpPr>
          <p:cNvPr id="7" name="Titre 1"/>
          <p:cNvSpPr txBox="1">
            <a:spLocks/>
          </p:cNvSpPr>
          <p:nvPr/>
        </p:nvSpPr>
        <p:spPr>
          <a:xfrm>
            <a:off x="1202268" y="206375"/>
            <a:ext cx="7196666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b="1" i="0" kern="1200">
                <a:solidFill>
                  <a:schemeClr val="tx1"/>
                </a:solidFill>
                <a:latin typeface="HK Grotesk Bold"/>
                <a:ea typeface="+mj-ea"/>
                <a:cs typeface="HK Grotesk Bold"/>
              </a:defRPr>
            </a:lvl1pPr>
          </a:lstStyle>
          <a:p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1408751" y="1498548"/>
            <a:ext cx="710186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>
                <a:latin typeface="HK Grotesk Bold"/>
                <a:cs typeface="HK Grotesk Bold"/>
              </a:rPr>
              <a:t>« </a:t>
            </a:r>
            <a:r>
              <a:rPr lang="fr-FR" sz="2400" dirty="0"/>
              <a:t>Utiliser différentes techniques d’échantillonnage pour caractériser un écosystème.</a:t>
            </a:r>
            <a:r>
              <a:rPr lang="fr-FR" sz="2400" dirty="0">
                <a:latin typeface="HK Grotesk Bold"/>
                <a:cs typeface="HK Grotesk Bold"/>
              </a:rPr>
              <a:t> »</a:t>
            </a:r>
          </a:p>
        </p:txBody>
      </p:sp>
      <p:sp>
        <p:nvSpPr>
          <p:cNvPr id="9" name="Rectangle 8"/>
          <p:cNvSpPr/>
          <p:nvPr/>
        </p:nvSpPr>
        <p:spPr>
          <a:xfrm>
            <a:off x="1330193" y="255157"/>
            <a:ext cx="635554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>
                <a:latin typeface="HK Grotesk Bold"/>
                <a:cs typeface="HK Grotesk Bold"/>
              </a:rPr>
              <a:t>L’énoncé suivant décrit-il un objectif pédagogique opérationnel ? </a:t>
            </a:r>
          </a:p>
        </p:txBody>
      </p:sp>
      <p:graphicFrame>
        <p:nvGraphicFramePr>
          <p:cNvPr id="10" name="Tableau 9"/>
          <p:cNvGraphicFramePr>
            <a:graphicFrameLocks noGrp="1"/>
          </p:cNvGraphicFramePr>
          <p:nvPr/>
        </p:nvGraphicFramePr>
        <p:xfrm>
          <a:off x="2885698" y="3053406"/>
          <a:ext cx="3451436" cy="1036320"/>
        </p:xfrm>
        <a:graphic>
          <a:graphicData uri="http://schemas.openxmlformats.org/drawingml/2006/table">
            <a:tbl>
              <a:tblPr>
                <a:tableStyleId>{9DCAF9ED-07DC-4A11-8D7F-57B35C25682E}</a:tableStyleId>
              </a:tblPr>
              <a:tblGrid>
                <a:gridCol w="30586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27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FR" sz="2800" dirty="0">
                          <a:latin typeface="HK Grotesk Regular"/>
                          <a:cs typeface="HK Grotesk Regular"/>
                        </a:rPr>
                        <a:t>Vrai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2800" dirty="0">
                          <a:latin typeface="HK Grotesk Regular"/>
                          <a:cs typeface="HK Grotesk Regular"/>
                        </a:rPr>
                        <a:t>Faux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6AA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731114BE-02AA-51DC-719E-92781FB8BF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ETES 2023 - Aude Caussarieu</a:t>
            </a:r>
          </a:p>
        </p:txBody>
      </p:sp>
    </p:spTree>
    <p:extLst>
      <p:ext uri="{BB962C8B-B14F-4D97-AF65-F5344CB8AC3E}">
        <p14:creationId xmlns:p14="http://schemas.microsoft.com/office/powerpoint/2010/main" val="15871731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2B41437-5279-E0FB-9B76-9450C86517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D’où je parle </a:t>
            </a:r>
          </a:p>
        </p:txBody>
      </p:sp>
      <p:pic>
        <p:nvPicPr>
          <p:cNvPr id="7" name="Espace réservé du contenu 6" descr="Toque d'étudiant avec un remplissage uni">
            <a:extLst>
              <a:ext uri="{FF2B5EF4-FFF2-40B4-BE49-F238E27FC236}">
                <a16:creationId xmlns:a16="http://schemas.microsoft.com/office/drawing/2014/main" id="{0BC21610-B472-9A7F-2339-E917B2752F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075930" y="1270954"/>
            <a:ext cx="914400" cy="914400"/>
          </a:xfrm>
        </p:spPr>
      </p:pic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14DA14B6-3DD6-5364-5E3D-D0E96BEA83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ETES 2023 - Aude Caussarieu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2DBD15E-E1C2-0632-F2DE-16D8511823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A6D39-E642-2D4C-A0B7-2D6F1543A0F3}" type="slidenum">
              <a:rPr lang="fr-FR" smtClean="0"/>
              <a:t>2</a:t>
            </a:fld>
            <a:endParaRPr lang="fr-FR"/>
          </a:p>
        </p:txBody>
      </p:sp>
      <p:pic>
        <p:nvPicPr>
          <p:cNvPr id="4098" name="Picture 2" descr="Home - Wenow">
            <a:extLst>
              <a:ext uri="{FF2B5EF4-FFF2-40B4-BE49-F238E27FC236}">
                <a16:creationId xmlns:a16="http://schemas.microsoft.com/office/drawing/2014/main" id="{5D932E0F-86D3-1A0D-C646-1C18015D04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4130" y="1390815"/>
            <a:ext cx="934170" cy="674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5D0D7658-E629-0A7E-68EF-084ABCE9AD51}"/>
              </a:ext>
            </a:extLst>
          </p:cNvPr>
          <p:cNvSpPr txBox="1"/>
          <p:nvPr/>
        </p:nvSpPr>
        <p:spPr>
          <a:xfrm>
            <a:off x="1085330" y="2192669"/>
            <a:ext cx="348667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latin typeface="HK Grotesk" pitchFamily="2" charset="77"/>
              </a:rPr>
              <a:t>Didactique des sciences</a:t>
            </a:r>
          </a:p>
          <a:p>
            <a:pPr marL="285750" indent="-285750">
              <a:buFontTx/>
              <a:buChar char="-"/>
            </a:pPr>
            <a:r>
              <a:rPr lang="fr-FR" sz="1600" dirty="0">
                <a:latin typeface="HK Grotesk" pitchFamily="2" charset="77"/>
              </a:rPr>
              <a:t>Mesure et incertitudes </a:t>
            </a:r>
          </a:p>
          <a:p>
            <a:pPr marL="285750" indent="-285750">
              <a:buFontTx/>
              <a:buChar char="-"/>
            </a:pPr>
            <a:r>
              <a:rPr lang="fr-FR" sz="1600" dirty="0">
                <a:latin typeface="HK Grotesk" pitchFamily="2" charset="77"/>
              </a:rPr>
              <a:t>Maths pour les sciences</a:t>
            </a:r>
          </a:p>
          <a:p>
            <a:pPr marL="285750" indent="-285750">
              <a:buFontTx/>
              <a:buChar char="-"/>
            </a:pPr>
            <a:endParaRPr lang="fr-FR" dirty="0">
              <a:latin typeface="HK Grotesk" pitchFamily="2" charset="77"/>
            </a:endParaRPr>
          </a:p>
          <a:p>
            <a:r>
              <a:rPr lang="fr-FR" b="1" dirty="0">
                <a:latin typeface="HK Grotesk" pitchFamily="2" charset="77"/>
              </a:rPr>
              <a:t>Formation de </a:t>
            </a:r>
            <a:r>
              <a:rPr lang="fr-FR" b="1" dirty="0" err="1">
                <a:latin typeface="HK Grotesk" pitchFamily="2" charset="77"/>
              </a:rPr>
              <a:t>formateur·trices</a:t>
            </a:r>
            <a:endParaRPr lang="fr-FR" b="1" dirty="0">
              <a:latin typeface="HK Grotesk" pitchFamily="2" charset="77"/>
            </a:endParaRPr>
          </a:p>
          <a:p>
            <a:pPr marL="285750" indent="-285750">
              <a:buFontTx/>
              <a:buChar char="-"/>
            </a:pPr>
            <a:r>
              <a:rPr lang="fr-FR" sz="1600" dirty="0">
                <a:latin typeface="HK Grotesk" pitchFamily="2" charset="77"/>
              </a:rPr>
              <a:t>QCM </a:t>
            </a:r>
          </a:p>
          <a:p>
            <a:pPr marL="285750" indent="-285750">
              <a:buFontTx/>
              <a:buChar char="-"/>
            </a:pPr>
            <a:r>
              <a:rPr lang="fr-FR" sz="1600" dirty="0">
                <a:latin typeface="HK Grotesk" pitchFamily="2" charset="77"/>
              </a:rPr>
              <a:t>Ingénierie de formation 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70FD1CB1-BB26-BF5E-0DCC-7619FE5549E8}"/>
              </a:ext>
            </a:extLst>
          </p:cNvPr>
          <p:cNvSpPr txBox="1"/>
          <p:nvPr/>
        </p:nvSpPr>
        <p:spPr>
          <a:xfrm>
            <a:off x="5071802" y="2310359"/>
            <a:ext cx="348667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latin typeface="HK Grotesk" pitchFamily="2" charset="77"/>
              </a:rPr>
              <a:t>Responsable des programmes pédagogiques et de l’innovation</a:t>
            </a:r>
          </a:p>
          <a:p>
            <a:pPr marL="285750" indent="-285750">
              <a:buFontTx/>
              <a:buChar char="-"/>
            </a:pPr>
            <a:r>
              <a:rPr lang="fr-FR" sz="1600" dirty="0">
                <a:latin typeface="HK Grotesk" pitchFamily="2" charset="77"/>
              </a:rPr>
              <a:t>Ecoconduite</a:t>
            </a:r>
          </a:p>
          <a:p>
            <a:pPr marL="285750" indent="-285750">
              <a:buFontTx/>
              <a:buChar char="-"/>
            </a:pPr>
            <a:r>
              <a:rPr lang="fr-FR" sz="1600" dirty="0">
                <a:latin typeface="HK Grotesk" pitchFamily="2" charset="77"/>
              </a:rPr>
              <a:t>Passage à l’action pour le climat</a:t>
            </a:r>
          </a:p>
        </p:txBody>
      </p:sp>
    </p:spTree>
    <p:extLst>
      <p:ext uri="{BB962C8B-B14F-4D97-AF65-F5344CB8AC3E}">
        <p14:creationId xmlns:p14="http://schemas.microsoft.com/office/powerpoint/2010/main" val="12321346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A6D39-E642-2D4C-A0B7-2D6F1543A0F3}" type="slidenum">
              <a:rPr lang="fr-FR" smtClean="0"/>
              <a:t>20</a:t>
            </a:fld>
            <a:endParaRPr lang="fr-FR"/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1042506" y="462097"/>
            <a:ext cx="7356428" cy="11729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b="1" i="0" kern="1200">
                <a:solidFill>
                  <a:schemeClr val="tx1"/>
                </a:solidFill>
                <a:latin typeface="HK Grotesk Bold"/>
                <a:ea typeface="+mj-ea"/>
                <a:cs typeface="HK Grotesk Bold"/>
              </a:defRPr>
            </a:lvl1pPr>
          </a:lstStyle>
          <a:p>
            <a:pPr marL="514350" indent="-514350">
              <a:lnSpc>
                <a:spcPct val="150000"/>
              </a:lnSpc>
              <a:buAutoNum type="arabicPeriod"/>
            </a:pPr>
            <a:r>
              <a:rPr lang="fr-FR" sz="2800" dirty="0"/>
              <a:t>Rédiger 2 objectifs pédagogiques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fr-FR" sz="2800" dirty="0"/>
              <a:t>Le discuter avec son voisin </a:t>
            </a:r>
          </a:p>
        </p:txBody>
      </p:sp>
      <p:sp>
        <p:nvSpPr>
          <p:cNvPr id="12" name="Titre 1"/>
          <p:cNvSpPr txBox="1">
            <a:spLocks/>
          </p:cNvSpPr>
          <p:nvPr/>
        </p:nvSpPr>
        <p:spPr>
          <a:xfrm>
            <a:off x="1578345" y="1494365"/>
            <a:ext cx="7356428" cy="5758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b="1" i="0" kern="1200">
                <a:solidFill>
                  <a:schemeClr val="tx1"/>
                </a:solidFill>
                <a:latin typeface="HK Grotesk Bold"/>
                <a:ea typeface="+mj-ea"/>
                <a:cs typeface="HK Grotesk Bold"/>
              </a:defRPr>
            </a:lvl1pPr>
          </a:lstStyle>
          <a:p>
            <a:r>
              <a:rPr lang="fr-FR" sz="2000" b="0" i="1" dirty="0">
                <a:solidFill>
                  <a:schemeClr val="accent3">
                    <a:lumMod val="25000"/>
                    <a:lumOff val="75000"/>
                  </a:schemeClr>
                </a:solidFill>
                <a:latin typeface="HK Grotesk Regular" panose="00000500000000000000" pitchFamily="2" charset="0"/>
              </a:rPr>
              <a:t>Est-ce qu’on a bien un vrai objectif pédagogique ? 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EA84010-D26A-82E3-4565-B15C6E5689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ETES 2023 - Aude Caussarieu</a:t>
            </a:r>
          </a:p>
        </p:txBody>
      </p:sp>
    </p:spTree>
    <p:extLst>
      <p:ext uri="{BB962C8B-B14F-4D97-AF65-F5344CB8AC3E}">
        <p14:creationId xmlns:p14="http://schemas.microsoft.com/office/powerpoint/2010/main" val="7650525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F77537E7-6960-9F3A-2938-B853B859AC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L’alignement pédagogique 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F31ACFA4-3B9C-C545-A9F3-3A3A09F161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8281" y="1027511"/>
            <a:ext cx="4230956" cy="34090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400" i="1" dirty="0"/>
              <a:t>« C’était pas du tout ce qu’on avait révisé qui est tombé à l’examen »  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97A8717D-1F7B-5124-7284-C6C42A5CAE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A6D39-E642-2D4C-A0B7-2D6F1543A0F3}" type="slidenum">
              <a:rPr lang="fr-FR" smtClean="0"/>
              <a:t>21</a:t>
            </a:fld>
            <a:endParaRPr lang="fr-FR"/>
          </a:p>
        </p:txBody>
      </p:sp>
      <p:pic>
        <p:nvPicPr>
          <p:cNvPr id="4098" name="Picture 2" descr="Objectifs d'apprentissage">
            <a:extLst>
              <a:ext uri="{FF2B5EF4-FFF2-40B4-BE49-F238E27FC236}">
                <a16:creationId xmlns:a16="http://schemas.microsoft.com/office/drawing/2014/main" id="{E5EB0C48-5F0E-500E-95E6-21203A9EF2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7" y="2033189"/>
            <a:ext cx="3886200" cy="208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E44197A0-6E89-4227-E9AD-47CBA53442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ETES 2023 - Aude Caussarieu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81548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E8530F9-5965-86C9-4DE3-43794BFD08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8197" y="138423"/>
            <a:ext cx="8183105" cy="857250"/>
          </a:xfrm>
        </p:spPr>
        <p:txBody>
          <a:bodyPr>
            <a:normAutofit/>
          </a:bodyPr>
          <a:lstStyle/>
          <a:p>
            <a:r>
              <a:rPr lang="fr-FR" sz="2800" dirty="0"/>
              <a:t>Un référentiel de savoir-faire pour un chapitre 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06254AE-0654-272A-2759-8E5C64E9B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A6D39-E642-2D4C-A0B7-2D6F1543A0F3}" type="slidenum">
              <a:rPr lang="fr-FR" smtClean="0"/>
              <a:t>22</a:t>
            </a:fld>
            <a:endParaRPr lang="fr-FR"/>
          </a:p>
        </p:txBody>
      </p:sp>
      <p:graphicFrame>
        <p:nvGraphicFramePr>
          <p:cNvPr id="5" name="Tableau 4">
            <a:extLst>
              <a:ext uri="{FF2B5EF4-FFF2-40B4-BE49-F238E27FC236}">
                <a16:creationId xmlns:a16="http://schemas.microsoft.com/office/drawing/2014/main" id="{C7689170-B257-22FB-AEDC-17545EE3D4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8164141"/>
              </p:ext>
            </p:extLst>
          </p:nvPr>
        </p:nvGraphicFramePr>
        <p:xfrm>
          <a:off x="557941" y="1360257"/>
          <a:ext cx="8028117" cy="288925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309964">
                  <a:extLst>
                    <a:ext uri="{9D8B030D-6E8A-4147-A177-3AD203B41FA5}">
                      <a16:colId xmlns:a16="http://schemas.microsoft.com/office/drawing/2014/main" val="4109271980"/>
                    </a:ext>
                  </a:extLst>
                </a:gridCol>
                <a:gridCol w="3683710">
                  <a:extLst>
                    <a:ext uri="{9D8B030D-6E8A-4147-A177-3AD203B41FA5}">
                      <a16:colId xmlns:a16="http://schemas.microsoft.com/office/drawing/2014/main" val="1719117904"/>
                    </a:ext>
                  </a:extLst>
                </a:gridCol>
                <a:gridCol w="578031">
                  <a:extLst>
                    <a:ext uri="{9D8B030D-6E8A-4147-A177-3AD203B41FA5}">
                      <a16:colId xmlns:a16="http://schemas.microsoft.com/office/drawing/2014/main" val="662513873"/>
                    </a:ext>
                  </a:extLst>
                </a:gridCol>
                <a:gridCol w="36808">
                  <a:extLst>
                    <a:ext uri="{9D8B030D-6E8A-4147-A177-3AD203B41FA5}">
                      <a16:colId xmlns:a16="http://schemas.microsoft.com/office/drawing/2014/main" val="2101190872"/>
                    </a:ext>
                  </a:extLst>
                </a:gridCol>
                <a:gridCol w="36808">
                  <a:extLst>
                    <a:ext uri="{9D8B030D-6E8A-4147-A177-3AD203B41FA5}">
                      <a16:colId xmlns:a16="http://schemas.microsoft.com/office/drawing/2014/main" val="570991669"/>
                    </a:ext>
                  </a:extLst>
                </a:gridCol>
                <a:gridCol w="256173">
                  <a:extLst>
                    <a:ext uri="{9D8B030D-6E8A-4147-A177-3AD203B41FA5}">
                      <a16:colId xmlns:a16="http://schemas.microsoft.com/office/drawing/2014/main" val="764179733"/>
                    </a:ext>
                  </a:extLst>
                </a:gridCol>
                <a:gridCol w="249604">
                  <a:extLst>
                    <a:ext uri="{9D8B030D-6E8A-4147-A177-3AD203B41FA5}">
                      <a16:colId xmlns:a16="http://schemas.microsoft.com/office/drawing/2014/main" val="3060720455"/>
                    </a:ext>
                  </a:extLst>
                </a:gridCol>
                <a:gridCol w="243035">
                  <a:extLst>
                    <a:ext uri="{9D8B030D-6E8A-4147-A177-3AD203B41FA5}">
                      <a16:colId xmlns:a16="http://schemas.microsoft.com/office/drawing/2014/main" val="3261116240"/>
                    </a:ext>
                  </a:extLst>
                </a:gridCol>
                <a:gridCol w="262741">
                  <a:extLst>
                    <a:ext uri="{9D8B030D-6E8A-4147-A177-3AD203B41FA5}">
                      <a16:colId xmlns:a16="http://schemas.microsoft.com/office/drawing/2014/main" val="3587156296"/>
                    </a:ext>
                  </a:extLst>
                </a:gridCol>
                <a:gridCol w="282447">
                  <a:extLst>
                    <a:ext uri="{9D8B030D-6E8A-4147-A177-3AD203B41FA5}">
                      <a16:colId xmlns:a16="http://schemas.microsoft.com/office/drawing/2014/main" val="3830545155"/>
                    </a:ext>
                  </a:extLst>
                </a:gridCol>
                <a:gridCol w="223331">
                  <a:extLst>
                    <a:ext uri="{9D8B030D-6E8A-4147-A177-3AD203B41FA5}">
                      <a16:colId xmlns:a16="http://schemas.microsoft.com/office/drawing/2014/main" val="161265178"/>
                    </a:ext>
                  </a:extLst>
                </a:gridCol>
                <a:gridCol w="229899">
                  <a:extLst>
                    <a:ext uri="{9D8B030D-6E8A-4147-A177-3AD203B41FA5}">
                      <a16:colId xmlns:a16="http://schemas.microsoft.com/office/drawing/2014/main" val="724131855"/>
                    </a:ext>
                  </a:extLst>
                </a:gridCol>
                <a:gridCol w="275879">
                  <a:extLst>
                    <a:ext uri="{9D8B030D-6E8A-4147-A177-3AD203B41FA5}">
                      <a16:colId xmlns:a16="http://schemas.microsoft.com/office/drawing/2014/main" val="2699075100"/>
                    </a:ext>
                  </a:extLst>
                </a:gridCol>
                <a:gridCol w="262741">
                  <a:extLst>
                    <a:ext uri="{9D8B030D-6E8A-4147-A177-3AD203B41FA5}">
                      <a16:colId xmlns:a16="http://schemas.microsoft.com/office/drawing/2014/main" val="650049913"/>
                    </a:ext>
                  </a:extLst>
                </a:gridCol>
                <a:gridCol w="269310">
                  <a:extLst>
                    <a:ext uri="{9D8B030D-6E8A-4147-A177-3AD203B41FA5}">
                      <a16:colId xmlns:a16="http://schemas.microsoft.com/office/drawing/2014/main" val="2465674617"/>
                    </a:ext>
                  </a:extLst>
                </a:gridCol>
                <a:gridCol w="269310">
                  <a:extLst>
                    <a:ext uri="{9D8B030D-6E8A-4147-A177-3AD203B41FA5}">
                      <a16:colId xmlns:a16="http://schemas.microsoft.com/office/drawing/2014/main" val="1235048707"/>
                    </a:ext>
                  </a:extLst>
                </a:gridCol>
                <a:gridCol w="282447">
                  <a:extLst>
                    <a:ext uri="{9D8B030D-6E8A-4147-A177-3AD203B41FA5}">
                      <a16:colId xmlns:a16="http://schemas.microsoft.com/office/drawing/2014/main" val="870061305"/>
                    </a:ext>
                  </a:extLst>
                </a:gridCol>
                <a:gridCol w="275879">
                  <a:extLst>
                    <a:ext uri="{9D8B030D-6E8A-4147-A177-3AD203B41FA5}">
                      <a16:colId xmlns:a16="http://schemas.microsoft.com/office/drawing/2014/main" val="2660394957"/>
                    </a:ext>
                  </a:extLst>
                </a:gridCol>
              </a:tblGrid>
              <a:tr h="391624">
                <a:tc>
                  <a:txBody>
                    <a:bodyPr/>
                    <a:lstStyle/>
                    <a:p>
                      <a:endParaRPr lang="fr-FR" sz="1200" b="1" i="0">
                        <a:latin typeface="HK Grotesk Light Italic" pitchFamily="2" charset="7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fontAlgn="b"/>
                      <a:r>
                        <a:rPr lang="fr-FR" sz="1100" b="1" i="0" dirty="0">
                          <a:effectLst/>
                          <a:latin typeface="HK Grotesk Light Italic" pitchFamily="2" charset="77"/>
                        </a:rPr>
                        <a:t>Objectifs de physique</a:t>
                      </a:r>
                      <a:endParaRPr lang="fr-FR" sz="1200" b="1" i="0" dirty="0">
                        <a:effectLst/>
                        <a:latin typeface="HK Grotesk Light Italic" pitchFamily="2" charset="7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1" i="0" dirty="0">
                          <a:effectLst/>
                          <a:latin typeface="HK Grotesk Light Italic" pitchFamily="2" charset="77"/>
                        </a:rPr>
                        <a:t>Présent dans le cours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fr-FR" sz="900" b="0" i="0">
                        <a:latin typeface="HK Grotesk Light" pitchFamily="2" charset="7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fr-FR" sz="900" b="0" i="0">
                        <a:latin typeface="HK Grotesk Light" pitchFamily="2" charset="7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dirty="0">
                          <a:effectLst/>
                          <a:latin typeface="HK Grotesk Light" pitchFamily="2" charset="77"/>
                        </a:rPr>
                        <a:t>211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>
                          <a:effectLst/>
                          <a:latin typeface="HK Grotesk Light" pitchFamily="2" charset="77"/>
                        </a:rPr>
                        <a:t>212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>
                          <a:effectLst/>
                          <a:latin typeface="HK Grotesk Light" pitchFamily="2" charset="77"/>
                        </a:rPr>
                        <a:t>213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>
                          <a:effectLst/>
                          <a:latin typeface="HK Grotesk Light" pitchFamily="2" charset="77"/>
                        </a:rPr>
                        <a:t>214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>
                          <a:effectLst/>
                          <a:latin typeface="HK Grotesk Light" pitchFamily="2" charset="77"/>
                        </a:rPr>
                        <a:t>215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dirty="0">
                          <a:effectLst/>
                          <a:latin typeface="HK Grotesk Light" pitchFamily="2" charset="77"/>
                        </a:rPr>
                        <a:t>216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>
                          <a:effectLst/>
                          <a:latin typeface="HK Grotesk Light" pitchFamily="2" charset="77"/>
                        </a:rPr>
                        <a:t>217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>
                          <a:effectLst/>
                          <a:latin typeface="HK Grotesk Light" pitchFamily="2" charset="77"/>
                        </a:rPr>
                        <a:t>218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>
                          <a:effectLst/>
                          <a:latin typeface="HK Grotesk Light" pitchFamily="2" charset="77"/>
                        </a:rPr>
                        <a:t>219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>
                          <a:effectLst/>
                          <a:latin typeface="HK Grotesk Light" pitchFamily="2" charset="77"/>
                        </a:rPr>
                        <a:t>220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dirty="0">
                          <a:effectLst/>
                          <a:latin typeface="HK Grotesk Light" pitchFamily="2" charset="77"/>
                        </a:rPr>
                        <a:t>221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>
                          <a:effectLst/>
                          <a:latin typeface="HK Grotesk Light" pitchFamily="2" charset="77"/>
                        </a:rPr>
                        <a:t>222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dirty="0">
                          <a:effectLst/>
                          <a:latin typeface="HK Grotesk Light" pitchFamily="2" charset="77"/>
                        </a:rPr>
                        <a:t>223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514905305"/>
                  </a:ext>
                </a:extLst>
              </a:tr>
              <a:tr h="391624">
                <a:tc>
                  <a:txBody>
                    <a:bodyPr/>
                    <a:lstStyle/>
                    <a:p>
                      <a:pPr fontAlgn="b"/>
                      <a:r>
                        <a:rPr lang="fr-FR" sz="900" b="0" i="0">
                          <a:effectLst/>
                          <a:latin typeface="HK Grotesk Light" pitchFamily="2" charset="77"/>
                        </a:rPr>
                        <a:t>O1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fontAlgn="b"/>
                      <a:r>
                        <a:rPr lang="fr-FR" sz="900" b="1" i="0" dirty="0">
                          <a:solidFill>
                            <a:schemeClr val="accent5"/>
                          </a:solidFill>
                          <a:effectLst/>
                          <a:latin typeface="HK Grotesk Light Italic" pitchFamily="2" charset="77"/>
                        </a:rPr>
                        <a:t>Caractériser</a:t>
                      </a:r>
                      <a:r>
                        <a:rPr lang="fr-FR" sz="900" b="0" i="0" dirty="0">
                          <a:solidFill>
                            <a:schemeClr val="accent5"/>
                          </a:solidFill>
                          <a:effectLst/>
                          <a:latin typeface="HK Grotesk Light" pitchFamily="2" charset="77"/>
                        </a:rPr>
                        <a:t> qualitativement les trois modes de transfert thermiques : conduction, convection, rayonnement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fontAlgn="b"/>
                      <a:r>
                        <a:rPr lang="fr-FR" sz="900" b="0" i="0" dirty="0">
                          <a:effectLst/>
                          <a:latin typeface="HK Grotesk Light" pitchFamily="2" charset="77"/>
                        </a:rPr>
                        <a:t>1</a:t>
                      </a:r>
                    </a:p>
                  </a:txBody>
                  <a:tcPr marL="0" marR="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900" b="0" i="0">
                        <a:latin typeface="HK Grotesk Light" pitchFamily="2" charset="7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fr-FR" sz="900" b="0" i="0">
                        <a:latin typeface="HK Grotesk Light" pitchFamily="2" charset="7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fr-FR" sz="900" b="0" i="0">
                        <a:latin typeface="HK Grotesk Light" pitchFamily="2" charset="7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fr-FR" sz="900" b="0" i="0">
                        <a:latin typeface="HK Grotesk Light" pitchFamily="2" charset="7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fr-FR" sz="900" b="0" i="0">
                        <a:latin typeface="HK Grotesk Light" pitchFamily="2" charset="7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fr-FR" sz="900" b="0" i="0" dirty="0">
                        <a:latin typeface="HK Grotesk Light" pitchFamily="2" charset="7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fr-FR" sz="900" b="0" i="0">
                        <a:latin typeface="HK Grotesk Light" pitchFamily="2" charset="7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fr-FR" sz="900" b="0" i="0">
                        <a:latin typeface="HK Grotesk Light" pitchFamily="2" charset="7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fr-FR" sz="900" b="0" i="0">
                        <a:latin typeface="HK Grotesk Light" pitchFamily="2" charset="7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fr-FR" sz="900" b="0" i="0">
                        <a:latin typeface="HK Grotesk Light" pitchFamily="2" charset="7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fr-FR" sz="900" b="0" i="0">
                        <a:latin typeface="HK Grotesk Light" pitchFamily="2" charset="7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fr-FR" sz="900" b="0" i="0">
                        <a:latin typeface="HK Grotesk Light" pitchFamily="2" charset="7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fr-FR" sz="900" b="0" i="0">
                        <a:latin typeface="HK Grotesk Light" pitchFamily="2" charset="7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fr-FR" sz="900" b="0" i="0">
                        <a:latin typeface="HK Grotesk Light" pitchFamily="2" charset="7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fr-FR" sz="900" b="0" i="0">
                        <a:latin typeface="HK Grotesk Light" pitchFamily="2" charset="77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997158411"/>
                  </a:ext>
                </a:extLst>
              </a:tr>
              <a:tr h="391624">
                <a:tc>
                  <a:txBody>
                    <a:bodyPr/>
                    <a:lstStyle/>
                    <a:p>
                      <a:pPr fontAlgn="b"/>
                      <a:r>
                        <a:rPr lang="fr-FR" sz="900" b="0" i="0">
                          <a:effectLst/>
                          <a:latin typeface="HK Grotesk Light" pitchFamily="2" charset="77"/>
                        </a:rPr>
                        <a:t>O2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fontAlgn="b"/>
                      <a:r>
                        <a:rPr lang="fr-FR" sz="900" b="1" i="0" dirty="0">
                          <a:effectLst/>
                          <a:latin typeface="HK Grotesk Light Italic" pitchFamily="2" charset="77"/>
                        </a:rPr>
                        <a:t>Modéliser</a:t>
                      </a:r>
                      <a:r>
                        <a:rPr lang="fr-FR" sz="900" b="0" i="0" dirty="0">
                          <a:effectLst/>
                          <a:latin typeface="HK Grotesk Light Italic" pitchFamily="2" charset="77"/>
                        </a:rPr>
                        <a:t> une situation de transfert thermique en utilisant les transfert par conduction, convection et rayonnement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fontAlgn="base"/>
                      <a:endParaRPr lang="fr-FR" sz="900" b="0" i="0">
                        <a:effectLst/>
                        <a:latin typeface="HK Grotesk Light" pitchFamily="2" charset="7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fr-FR" sz="900" b="0" i="0">
                        <a:latin typeface="HK Grotesk Light" pitchFamily="2" charset="7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fr-FR" sz="900" b="0" i="0">
                        <a:latin typeface="HK Grotesk Light" pitchFamily="2" charset="7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fr-FR" sz="900" b="0" i="0">
                        <a:latin typeface="HK Grotesk Light" pitchFamily="2" charset="7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fontAlgn="b"/>
                      <a:r>
                        <a:rPr lang="fr-FR" sz="900" b="0" i="0" dirty="0">
                          <a:effectLst/>
                          <a:latin typeface="HK Grotesk Light" pitchFamily="2" charset="77"/>
                        </a:rPr>
                        <a:t>1</a:t>
                      </a:r>
                    </a:p>
                  </a:txBody>
                  <a:tcPr marL="0" marR="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900" b="0" i="0">
                        <a:latin typeface="HK Grotesk Light" pitchFamily="2" charset="7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fr-FR" sz="900" b="0" i="0">
                        <a:latin typeface="HK Grotesk Light" pitchFamily="2" charset="7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fr-FR" sz="900" b="0" i="0">
                        <a:latin typeface="HK Grotesk Light" pitchFamily="2" charset="7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fr-FR" sz="900" b="0" i="0">
                        <a:latin typeface="HK Grotesk Light" pitchFamily="2" charset="7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fr-FR" sz="900" b="0" i="0">
                        <a:latin typeface="HK Grotesk Light" pitchFamily="2" charset="7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fontAlgn="b"/>
                      <a:r>
                        <a:rPr lang="fr-FR" sz="900" b="0" i="0" dirty="0">
                          <a:effectLst/>
                          <a:latin typeface="HK Grotesk Light" pitchFamily="2" charset="77"/>
                        </a:rPr>
                        <a:t>1</a:t>
                      </a:r>
                    </a:p>
                  </a:txBody>
                  <a:tcPr marL="0" marR="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fontAlgn="b"/>
                      <a:r>
                        <a:rPr lang="fr-FR" sz="900" b="0" i="0" dirty="0">
                          <a:effectLst/>
                          <a:latin typeface="HK Grotesk Light" pitchFamily="2" charset="77"/>
                        </a:rPr>
                        <a:t>1</a:t>
                      </a:r>
                    </a:p>
                  </a:txBody>
                  <a:tcPr marL="0" marR="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900" b="0" i="0">
                        <a:latin typeface="HK Grotesk Light" pitchFamily="2" charset="7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fr-FR" sz="900" b="0" i="0">
                        <a:latin typeface="HK Grotesk Light" pitchFamily="2" charset="7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fr-FR" sz="900" b="0" i="0">
                        <a:latin typeface="HK Grotesk Light" pitchFamily="2" charset="7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fr-FR" sz="900" b="0" i="0">
                        <a:latin typeface="HK Grotesk Light" pitchFamily="2" charset="77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4956391"/>
                  </a:ext>
                </a:extLst>
              </a:tr>
              <a:tr h="261083">
                <a:tc>
                  <a:txBody>
                    <a:bodyPr/>
                    <a:lstStyle/>
                    <a:p>
                      <a:pPr fontAlgn="b"/>
                      <a:r>
                        <a:rPr lang="fr-FR" sz="900" b="0" i="0">
                          <a:effectLst/>
                          <a:latin typeface="HK Grotesk Light" pitchFamily="2" charset="77"/>
                        </a:rPr>
                        <a:t>O3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fontAlgn="b"/>
                      <a:r>
                        <a:rPr lang="fr-FR" sz="900" b="1" i="0" dirty="0">
                          <a:effectLst/>
                          <a:latin typeface="HK Grotesk Light Italic" pitchFamily="2" charset="77"/>
                        </a:rPr>
                        <a:t>Exploiter </a:t>
                      </a:r>
                      <a:r>
                        <a:rPr lang="fr-FR" sz="900" b="0" i="0" dirty="0">
                          <a:effectLst/>
                          <a:latin typeface="HK Grotesk Light" pitchFamily="2" charset="77"/>
                        </a:rPr>
                        <a:t>la relation entre flux thermique, différence de température et résistance thermique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fontAlgn="b"/>
                      <a:r>
                        <a:rPr lang="fr-FR" sz="900" b="0" i="0" dirty="0">
                          <a:effectLst/>
                          <a:latin typeface="HK Grotesk Light" pitchFamily="2" charset="77"/>
                        </a:rPr>
                        <a:t>1</a:t>
                      </a:r>
                    </a:p>
                  </a:txBody>
                  <a:tcPr marL="0" marR="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900" b="0" i="0">
                        <a:latin typeface="HK Grotesk Light" pitchFamily="2" charset="7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fr-FR" sz="900" b="0" i="0">
                        <a:latin typeface="HK Grotesk Light" pitchFamily="2" charset="7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fr-FR" sz="900" b="0" i="0">
                        <a:latin typeface="HK Grotesk Light" pitchFamily="2" charset="7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fr-FR" sz="900" b="0" i="0">
                        <a:latin typeface="HK Grotesk Light" pitchFamily="2" charset="7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fr-FR" sz="900" b="0" i="0">
                        <a:latin typeface="HK Grotesk Light" pitchFamily="2" charset="7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fr-FR" sz="900" b="0" i="0">
                        <a:latin typeface="HK Grotesk Light" pitchFamily="2" charset="7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fr-FR" sz="900" b="0" i="0">
                        <a:latin typeface="HK Grotesk Light" pitchFamily="2" charset="7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fr-FR" sz="900" b="0" i="0">
                        <a:latin typeface="HK Grotesk Light" pitchFamily="2" charset="7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fr-FR" sz="900" b="0" i="0">
                        <a:latin typeface="HK Grotesk Light" pitchFamily="2" charset="7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fr-FR" sz="900" b="0" i="0">
                        <a:latin typeface="HK Grotesk Light" pitchFamily="2" charset="7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fr-FR" sz="900" b="0" i="0">
                        <a:latin typeface="HK Grotesk Light" pitchFamily="2" charset="7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fontAlgn="b"/>
                      <a:r>
                        <a:rPr lang="fr-FR" sz="900" b="0" i="0" dirty="0">
                          <a:effectLst/>
                          <a:latin typeface="HK Grotesk Light" pitchFamily="2" charset="77"/>
                        </a:rPr>
                        <a:t>1</a:t>
                      </a:r>
                    </a:p>
                  </a:txBody>
                  <a:tcPr marL="0" marR="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fontAlgn="b"/>
                      <a:r>
                        <a:rPr lang="fr-FR" sz="900" b="0" i="0" dirty="0">
                          <a:effectLst/>
                          <a:latin typeface="HK Grotesk Light" pitchFamily="2" charset="77"/>
                        </a:rPr>
                        <a:t>1</a:t>
                      </a:r>
                    </a:p>
                  </a:txBody>
                  <a:tcPr marL="0" marR="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fontAlgn="b"/>
                      <a:r>
                        <a:rPr lang="fr-FR" sz="900" b="0" i="0" dirty="0">
                          <a:effectLst/>
                          <a:latin typeface="HK Grotesk Light" pitchFamily="2" charset="77"/>
                        </a:rPr>
                        <a:t>1</a:t>
                      </a:r>
                    </a:p>
                  </a:txBody>
                  <a:tcPr marL="0" marR="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fontAlgn="b"/>
                      <a:r>
                        <a:rPr lang="fr-FR" sz="900" b="0" i="0" dirty="0">
                          <a:effectLst/>
                          <a:latin typeface="HK Grotesk Light" pitchFamily="2" charset="77"/>
                        </a:rPr>
                        <a:t>1</a:t>
                      </a:r>
                    </a:p>
                  </a:txBody>
                  <a:tcPr marL="0" marR="0" marT="0" marB="0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2341885"/>
                  </a:ext>
                </a:extLst>
              </a:tr>
              <a:tr h="522165">
                <a:tc>
                  <a:txBody>
                    <a:bodyPr/>
                    <a:lstStyle/>
                    <a:p>
                      <a:pPr fontAlgn="b"/>
                      <a:r>
                        <a:rPr lang="fr-FR" sz="900" b="0" i="0">
                          <a:effectLst/>
                          <a:latin typeface="HK Grotesk Light" pitchFamily="2" charset="77"/>
                        </a:rPr>
                        <a:t>O4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fontAlgn="b"/>
                      <a:r>
                        <a:rPr lang="fr-FR" sz="900" b="1" i="0" dirty="0">
                          <a:solidFill>
                            <a:srgbClr val="FF0000"/>
                          </a:solidFill>
                          <a:effectLst/>
                          <a:latin typeface="HK Grotesk Light Italic" pitchFamily="2" charset="77"/>
                        </a:rPr>
                        <a:t>Effectuer</a:t>
                      </a:r>
                      <a:r>
                        <a:rPr lang="fr-FR" sz="900" b="0" i="0" dirty="0">
                          <a:solidFill>
                            <a:srgbClr val="FF0000"/>
                          </a:solidFill>
                          <a:effectLst/>
                          <a:latin typeface="HK Grotesk Light" pitchFamily="2" charset="77"/>
                        </a:rPr>
                        <a:t> un bilan d’énergie pour un système incompressible échangeant de l’énergie par transfert thermique convectif, modélisé par la loi de Newton</a:t>
                      </a:r>
                      <a:endParaRPr lang="fr-FR" sz="900" b="0" i="0" dirty="0">
                        <a:effectLst/>
                        <a:latin typeface="HK Grotesk Light" pitchFamily="2" charset="7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fontAlgn="b"/>
                      <a:r>
                        <a:rPr lang="fr-FR" sz="900" b="0" i="0" dirty="0">
                          <a:effectLst/>
                          <a:latin typeface="HK Grotesk Light" pitchFamily="2" charset="77"/>
                        </a:rPr>
                        <a:t>1</a:t>
                      </a:r>
                    </a:p>
                  </a:txBody>
                  <a:tcPr marL="0" marR="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900" b="0" i="0">
                        <a:latin typeface="HK Grotesk Light" pitchFamily="2" charset="7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fr-FR" sz="900" b="0" i="0">
                        <a:latin typeface="HK Grotesk Light" pitchFamily="2" charset="7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fr-FR" sz="900" b="0" i="0">
                        <a:latin typeface="HK Grotesk Light" pitchFamily="2" charset="7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fr-FR" sz="900" b="0" i="0">
                        <a:latin typeface="HK Grotesk Light" pitchFamily="2" charset="7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fr-FR" sz="900" b="0" i="0">
                        <a:latin typeface="HK Grotesk Light" pitchFamily="2" charset="7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fr-FR" sz="900" b="0" i="0">
                        <a:latin typeface="HK Grotesk Light" pitchFamily="2" charset="7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fr-FR" sz="900" b="0" i="0">
                        <a:latin typeface="HK Grotesk Light" pitchFamily="2" charset="7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fr-FR" sz="900" b="0" i="0">
                        <a:latin typeface="HK Grotesk Light" pitchFamily="2" charset="7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fr-FR" sz="900" b="0" i="0">
                        <a:latin typeface="HK Grotesk Light" pitchFamily="2" charset="7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fr-FR" sz="900" b="0" i="0">
                        <a:latin typeface="HK Grotesk Light" pitchFamily="2" charset="7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fr-FR" sz="900" b="0" i="0">
                        <a:latin typeface="HK Grotesk Light" pitchFamily="2" charset="7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fr-FR" sz="900" b="0" i="0">
                        <a:latin typeface="HK Grotesk Light" pitchFamily="2" charset="7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fr-FR" sz="900" b="0" i="0">
                        <a:latin typeface="HK Grotesk Light" pitchFamily="2" charset="7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fr-FR" sz="900" b="0" i="0">
                        <a:latin typeface="HK Grotesk Light" pitchFamily="2" charset="7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fr-FR" sz="900" b="0" i="0">
                        <a:latin typeface="HK Grotesk Light" pitchFamily="2" charset="77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442188720"/>
                  </a:ext>
                </a:extLst>
              </a:tr>
              <a:tr h="375872">
                <a:tc>
                  <a:txBody>
                    <a:bodyPr/>
                    <a:lstStyle/>
                    <a:p>
                      <a:pPr fontAlgn="b"/>
                      <a:r>
                        <a:rPr lang="fr-FR" sz="900" b="0" i="0">
                          <a:effectLst/>
                          <a:latin typeface="HK Grotesk Light" pitchFamily="2" charset="77"/>
                        </a:rPr>
                        <a:t>O5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fontAlgn="b"/>
                      <a:r>
                        <a:rPr lang="fr-FR" sz="900" b="1" i="0" dirty="0">
                          <a:effectLst/>
                          <a:latin typeface="HK Grotesk Light Italic" pitchFamily="2" charset="77"/>
                        </a:rPr>
                        <a:t>Trouver la solution </a:t>
                      </a:r>
                      <a:r>
                        <a:rPr lang="fr-FR" sz="900" b="0" i="0" dirty="0">
                          <a:effectLst/>
                          <a:latin typeface="HK Grotesk Light" pitchFamily="2" charset="77"/>
                        </a:rPr>
                        <a:t>de l’équation différentielle régissant l’évolution de la température d’un système au contact d’un thermostat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fontAlgn="b"/>
                      <a:r>
                        <a:rPr lang="fr-FR" sz="900" b="0" i="0" dirty="0">
                          <a:effectLst/>
                          <a:latin typeface="HK Grotesk Light" pitchFamily="2" charset="77"/>
                        </a:rPr>
                        <a:t>1</a:t>
                      </a:r>
                    </a:p>
                  </a:txBody>
                  <a:tcPr marL="0" marR="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900" b="0" i="0">
                        <a:latin typeface="HK Grotesk Light" pitchFamily="2" charset="7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fr-FR" sz="900" b="0" i="0">
                        <a:latin typeface="HK Grotesk Light" pitchFamily="2" charset="7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fr-FR" sz="900" b="0" i="0">
                        <a:latin typeface="HK Grotesk Light" pitchFamily="2" charset="7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fr-FR" sz="900" b="0" i="0">
                        <a:latin typeface="HK Grotesk Light" pitchFamily="2" charset="7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fr-FR" sz="900" b="0" i="0">
                        <a:latin typeface="HK Grotesk Light" pitchFamily="2" charset="7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fr-FR" sz="900" b="0" i="0">
                        <a:latin typeface="HK Grotesk Light" pitchFamily="2" charset="7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fr-FR" sz="900" b="0" i="0">
                        <a:latin typeface="HK Grotesk Light" pitchFamily="2" charset="7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fontAlgn="b"/>
                      <a:r>
                        <a:rPr lang="fr-FR" sz="900" b="0" i="0" dirty="0">
                          <a:effectLst/>
                          <a:latin typeface="HK Grotesk Light" pitchFamily="2" charset="77"/>
                        </a:rPr>
                        <a:t>1</a:t>
                      </a:r>
                    </a:p>
                  </a:txBody>
                  <a:tcPr marL="0" marR="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fontAlgn="b"/>
                      <a:r>
                        <a:rPr lang="fr-FR" sz="900" b="0" i="0" dirty="0">
                          <a:effectLst/>
                          <a:latin typeface="HK Grotesk Light" pitchFamily="2" charset="77"/>
                        </a:rPr>
                        <a:t>1</a:t>
                      </a:r>
                    </a:p>
                  </a:txBody>
                  <a:tcPr marL="0" marR="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900" b="0" i="0">
                        <a:latin typeface="HK Grotesk Light" pitchFamily="2" charset="7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fr-FR" sz="900" b="0" i="0">
                        <a:latin typeface="HK Grotesk Light" pitchFamily="2" charset="7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fr-FR" sz="900" b="0" i="0">
                        <a:latin typeface="HK Grotesk Light" pitchFamily="2" charset="7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fr-FR" sz="900" b="0" i="0">
                        <a:latin typeface="HK Grotesk Light" pitchFamily="2" charset="7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fr-FR" sz="900" b="0" i="0">
                        <a:latin typeface="HK Grotesk Light" pitchFamily="2" charset="7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fr-FR" sz="900" b="0" i="0">
                        <a:latin typeface="HK Grotesk Light" pitchFamily="2" charset="77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898162554"/>
                  </a:ext>
                </a:extLst>
              </a:tr>
              <a:tr h="522165">
                <a:tc>
                  <a:txBody>
                    <a:bodyPr/>
                    <a:lstStyle/>
                    <a:p>
                      <a:pPr fontAlgn="b"/>
                      <a:r>
                        <a:rPr lang="fr-FR" sz="900" b="0" i="0">
                          <a:effectLst/>
                          <a:latin typeface="HK Grotesk Light" pitchFamily="2" charset="77"/>
                        </a:rPr>
                        <a:t>O6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fontAlgn="b"/>
                      <a:r>
                        <a:rPr lang="fr-FR" sz="900" b="1" i="0" dirty="0">
                          <a:solidFill>
                            <a:srgbClr val="FF0000"/>
                          </a:solidFill>
                          <a:effectLst/>
                          <a:latin typeface="HK Grotesk Light Italic" pitchFamily="2" charset="77"/>
                        </a:rPr>
                        <a:t>Interpréter</a:t>
                      </a:r>
                      <a:r>
                        <a:rPr lang="fr-FR" sz="900" b="0" i="0" dirty="0">
                          <a:solidFill>
                            <a:srgbClr val="FF0000"/>
                          </a:solidFill>
                          <a:effectLst/>
                          <a:latin typeface="HK Grotesk Light" pitchFamily="2" charset="77"/>
                        </a:rPr>
                        <a:t> le temps caractéristique apparaissant dans l’équation différentielle régissant l’évolution de la température d’un système au contact d’un thermostat</a:t>
                      </a:r>
                      <a:endParaRPr lang="fr-FR" sz="900" b="0" i="0" dirty="0">
                        <a:effectLst/>
                        <a:latin typeface="HK Grotesk Light" pitchFamily="2" charset="7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fr-FR" sz="900" b="0" i="0">
                        <a:latin typeface="HK Grotesk Light" pitchFamily="2" charset="7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fr-FR" sz="900" b="0" i="0">
                        <a:latin typeface="HK Grotesk Light" pitchFamily="2" charset="7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fr-FR" sz="900" b="0" i="0">
                        <a:latin typeface="HK Grotesk Light" pitchFamily="2" charset="7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fontAlgn="b"/>
                      <a:r>
                        <a:rPr lang="fr-FR" sz="900" b="0" i="0" dirty="0">
                          <a:effectLst/>
                          <a:latin typeface="HK Grotesk Light" pitchFamily="2" charset="77"/>
                        </a:rPr>
                        <a:t>1</a:t>
                      </a:r>
                    </a:p>
                  </a:txBody>
                  <a:tcPr marL="0" marR="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900" b="0" i="0">
                        <a:latin typeface="HK Grotesk Light" pitchFamily="2" charset="7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fontAlgn="b"/>
                      <a:r>
                        <a:rPr lang="fr-FR" sz="900" b="0" i="0" dirty="0">
                          <a:effectLst/>
                          <a:latin typeface="HK Grotesk Light" pitchFamily="2" charset="77"/>
                        </a:rPr>
                        <a:t>1</a:t>
                      </a:r>
                    </a:p>
                  </a:txBody>
                  <a:tcPr marL="0" marR="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fontAlgn="b"/>
                      <a:r>
                        <a:rPr lang="fr-FR" sz="900" b="0" i="0">
                          <a:effectLst/>
                          <a:latin typeface="HK Grotesk Light" pitchFamily="2" charset="77"/>
                        </a:rPr>
                        <a:t>1</a:t>
                      </a:r>
                    </a:p>
                  </a:txBody>
                  <a:tcPr marL="0" marR="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fontAlgn="b"/>
                      <a:r>
                        <a:rPr lang="fr-FR" sz="900" b="0" i="0" dirty="0">
                          <a:effectLst/>
                          <a:latin typeface="HK Grotesk Light" pitchFamily="2" charset="77"/>
                        </a:rPr>
                        <a:t>1</a:t>
                      </a:r>
                    </a:p>
                  </a:txBody>
                  <a:tcPr marL="0" marR="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900" b="0" i="0">
                        <a:latin typeface="HK Grotesk Light" pitchFamily="2" charset="7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fontAlgn="b"/>
                      <a:r>
                        <a:rPr lang="fr-FR" sz="900" b="0" i="0" dirty="0">
                          <a:effectLst/>
                          <a:latin typeface="HK Grotesk Light" pitchFamily="2" charset="77"/>
                        </a:rPr>
                        <a:t>1</a:t>
                      </a:r>
                    </a:p>
                  </a:txBody>
                  <a:tcPr marL="0" marR="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900" b="0" i="0">
                        <a:latin typeface="HK Grotesk Light" pitchFamily="2" charset="7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fr-FR" sz="900" b="0" i="0">
                        <a:latin typeface="HK Grotesk Light" pitchFamily="2" charset="7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fr-FR" sz="900" b="0" i="0">
                        <a:latin typeface="HK Grotesk Light" pitchFamily="2" charset="7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fr-FR" sz="900" b="0" i="0">
                        <a:latin typeface="HK Grotesk Light" pitchFamily="2" charset="7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fr-FR" sz="900" b="0" i="0">
                        <a:latin typeface="HK Grotesk Light" pitchFamily="2" charset="7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fr-FR" sz="900" b="0" i="0" dirty="0">
                        <a:latin typeface="HK Grotesk Light" pitchFamily="2" charset="77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78763654"/>
                  </a:ext>
                </a:extLst>
              </a:tr>
            </a:tbl>
          </a:graphicData>
        </a:graphic>
      </p:graphicFrame>
      <p:sp>
        <p:nvSpPr>
          <p:cNvPr id="6" name="ZoneTexte 5">
            <a:extLst>
              <a:ext uri="{FF2B5EF4-FFF2-40B4-BE49-F238E27FC236}">
                <a16:creationId xmlns:a16="http://schemas.microsoft.com/office/drawing/2014/main" id="{55CA1749-B90D-9470-C66D-6447B28F5940}"/>
              </a:ext>
            </a:extLst>
          </p:cNvPr>
          <p:cNvSpPr txBox="1"/>
          <p:nvPr/>
        </p:nvSpPr>
        <p:spPr>
          <a:xfrm>
            <a:off x="5424409" y="1098647"/>
            <a:ext cx="314825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dirty="0">
                <a:latin typeface="HK Grotesk Medium" pitchFamily="2" charset="77"/>
              </a:rPr>
              <a:t>Exercice n°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4C1F0ED7-EAD9-4E63-0786-601712B1AB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ETES 2023 - Aude Caussarieu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306895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E1D337A-09CF-3C28-F3FC-A2372528F4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 référentiel de maths pour la physique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111805F-8535-6770-3656-F2F841E287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35FF5BB-86D4-5300-3C8D-EAA89C8BCF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A6D39-E642-2D4C-A0B7-2D6F1543A0F3}" type="slidenum">
              <a:rPr lang="fr-FR" smtClean="0"/>
              <a:t>23</a:t>
            </a:fld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305ACC28-937E-B004-C4BB-4B1732160D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081" y="958471"/>
            <a:ext cx="7772400" cy="3753500"/>
          </a:xfrm>
          <a:prstGeom prst="rect">
            <a:avLst/>
          </a:prstGeom>
        </p:spPr>
      </p:pic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AD6DFAD-4375-DCDD-3AFB-5DC891595D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ETES 2023 - Aude Caussarieu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841201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Une représentation à 2D des questions autour d’un même savoir-faire</a:t>
            </a: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537" b="100000" l="0" r="98645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7339" y="925870"/>
            <a:ext cx="2163680" cy="267202"/>
          </a:xfrm>
          <a:prstGeom prst="rect">
            <a:avLst/>
          </a:prstGeom>
        </p:spPr>
      </p:pic>
      <p:sp>
        <p:nvSpPr>
          <p:cNvPr id="15" name="Forme libre 14"/>
          <p:cNvSpPr/>
          <p:nvPr/>
        </p:nvSpPr>
        <p:spPr>
          <a:xfrm>
            <a:off x="3281505" y="1996615"/>
            <a:ext cx="1271090" cy="501859"/>
          </a:xfrm>
          <a:custGeom>
            <a:avLst/>
            <a:gdLst>
              <a:gd name="connsiteX0" fmla="*/ 0 w 1271090"/>
              <a:gd name="connsiteY0" fmla="*/ 0 h 501859"/>
              <a:gd name="connsiteX1" fmla="*/ 1271090 w 1271090"/>
              <a:gd name="connsiteY1" fmla="*/ 0 h 501859"/>
              <a:gd name="connsiteX2" fmla="*/ 1271090 w 1271090"/>
              <a:gd name="connsiteY2" fmla="*/ 501859 h 501859"/>
              <a:gd name="connsiteX3" fmla="*/ 0 w 1271090"/>
              <a:gd name="connsiteY3" fmla="*/ 501859 h 501859"/>
              <a:gd name="connsiteX4" fmla="*/ 0 w 1271090"/>
              <a:gd name="connsiteY4" fmla="*/ 0 h 501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1090" h="501859">
                <a:moveTo>
                  <a:pt x="0" y="0"/>
                </a:moveTo>
                <a:lnTo>
                  <a:pt x="1271090" y="0"/>
                </a:lnTo>
                <a:lnTo>
                  <a:pt x="1271090" y="501859"/>
                </a:lnTo>
                <a:lnTo>
                  <a:pt x="0" y="501859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9568" tIns="56896" rIns="99568" bIns="56896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200" kern="1200" dirty="0">
                <a:latin typeface="HK Grotesk Regular"/>
                <a:cs typeface="HK Grotesk Regular"/>
              </a:rPr>
              <a:t>Se souvenir </a:t>
            </a:r>
            <a:r>
              <a:rPr lang="mr-IN" sz="1200" kern="1200" dirty="0">
                <a:latin typeface="HK Grotesk Regular"/>
                <a:cs typeface="HK Grotesk Regular"/>
              </a:rPr>
              <a:t>–</a:t>
            </a:r>
            <a:r>
              <a:rPr lang="fr-FR" sz="1200" kern="1200" dirty="0">
                <a:latin typeface="HK Grotesk Regular"/>
                <a:cs typeface="HK Grotesk Regular"/>
              </a:rPr>
              <a:t> Aider à mémoriser</a:t>
            </a:r>
          </a:p>
        </p:txBody>
      </p:sp>
      <p:sp>
        <p:nvSpPr>
          <p:cNvPr id="16" name="Forme libre 15"/>
          <p:cNvSpPr/>
          <p:nvPr/>
        </p:nvSpPr>
        <p:spPr>
          <a:xfrm>
            <a:off x="3281505" y="2498475"/>
            <a:ext cx="1271090" cy="614879"/>
          </a:xfrm>
          <a:custGeom>
            <a:avLst/>
            <a:gdLst>
              <a:gd name="connsiteX0" fmla="*/ 0 w 1271090"/>
              <a:gd name="connsiteY0" fmla="*/ 0 h 614879"/>
              <a:gd name="connsiteX1" fmla="*/ 1271090 w 1271090"/>
              <a:gd name="connsiteY1" fmla="*/ 0 h 614879"/>
              <a:gd name="connsiteX2" fmla="*/ 1271090 w 1271090"/>
              <a:gd name="connsiteY2" fmla="*/ 614879 h 614879"/>
              <a:gd name="connsiteX3" fmla="*/ 0 w 1271090"/>
              <a:gd name="connsiteY3" fmla="*/ 614879 h 614879"/>
              <a:gd name="connsiteX4" fmla="*/ 0 w 1271090"/>
              <a:gd name="connsiteY4" fmla="*/ 0 h 614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1090" h="614879">
                <a:moveTo>
                  <a:pt x="0" y="0"/>
                </a:moveTo>
                <a:lnTo>
                  <a:pt x="1271090" y="0"/>
                </a:lnTo>
                <a:lnTo>
                  <a:pt x="1271090" y="614879"/>
                </a:lnTo>
                <a:lnTo>
                  <a:pt x="0" y="61487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  <a:alpha val="90000"/>
            </a:schemeClr>
          </a:solidFill>
          <a:ln>
            <a:noFill/>
          </a:ln>
          <a:effectLst/>
        </p:spPr>
        <p:style>
          <a:ln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4676" tIns="74676" rIns="99568" bIns="112014" numCol="1" spcCol="1270" anchor="t" anchorCtr="0">
            <a:noAutofit/>
          </a:bodyPr>
          <a:lstStyle/>
          <a:p>
            <a:pPr marL="0" lvl="1" algn="ctr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fr-FR" sz="1200" dirty="0">
                <a:latin typeface="HK Grotesk Regular"/>
                <a:cs typeface="HK Grotesk Regular"/>
              </a:rPr>
              <a:t>R</a:t>
            </a:r>
            <a:r>
              <a:rPr lang="fr-FR" sz="1200" kern="1200" dirty="0">
                <a:latin typeface="HK Grotesk Regular"/>
                <a:cs typeface="HK Grotesk Regular"/>
              </a:rPr>
              <a:t>estituer une connaissance centrale</a:t>
            </a:r>
          </a:p>
        </p:txBody>
      </p:sp>
      <p:sp>
        <p:nvSpPr>
          <p:cNvPr id="17" name="Forme libre 16"/>
          <p:cNvSpPr/>
          <p:nvPr/>
        </p:nvSpPr>
        <p:spPr>
          <a:xfrm>
            <a:off x="4730549" y="1996615"/>
            <a:ext cx="1271090" cy="501859"/>
          </a:xfrm>
          <a:custGeom>
            <a:avLst/>
            <a:gdLst>
              <a:gd name="connsiteX0" fmla="*/ 0 w 1271090"/>
              <a:gd name="connsiteY0" fmla="*/ 0 h 501859"/>
              <a:gd name="connsiteX1" fmla="*/ 1271090 w 1271090"/>
              <a:gd name="connsiteY1" fmla="*/ 0 h 501859"/>
              <a:gd name="connsiteX2" fmla="*/ 1271090 w 1271090"/>
              <a:gd name="connsiteY2" fmla="*/ 501859 h 501859"/>
              <a:gd name="connsiteX3" fmla="*/ 0 w 1271090"/>
              <a:gd name="connsiteY3" fmla="*/ 501859 h 501859"/>
              <a:gd name="connsiteX4" fmla="*/ 0 w 1271090"/>
              <a:gd name="connsiteY4" fmla="*/ 0 h 501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1090" h="501859">
                <a:moveTo>
                  <a:pt x="0" y="0"/>
                </a:moveTo>
                <a:lnTo>
                  <a:pt x="1271090" y="0"/>
                </a:lnTo>
                <a:lnTo>
                  <a:pt x="1271090" y="501859"/>
                </a:lnTo>
                <a:lnTo>
                  <a:pt x="0" y="501859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9568" tIns="56896" rIns="99568" bIns="56896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200" kern="1200" dirty="0">
                <a:latin typeface="HK Grotesk Regular"/>
                <a:cs typeface="HK Grotesk Regular"/>
              </a:rPr>
              <a:t>Donner du sens </a:t>
            </a:r>
            <a:r>
              <a:rPr lang="mr-IN" sz="1200" kern="1200" dirty="0">
                <a:latin typeface="HK Grotesk Regular"/>
                <a:cs typeface="HK Grotesk Regular"/>
              </a:rPr>
              <a:t>–</a:t>
            </a:r>
            <a:r>
              <a:rPr lang="fr-FR" sz="1200" kern="1200" dirty="0">
                <a:latin typeface="HK Grotesk Regular"/>
                <a:cs typeface="HK Grotesk Regular"/>
              </a:rPr>
              <a:t> </a:t>
            </a:r>
            <a:r>
              <a:rPr lang="fr-FR" sz="1200" dirty="0">
                <a:latin typeface="HK Grotesk Regular"/>
                <a:cs typeface="HK Grotesk Regular"/>
              </a:rPr>
              <a:t>Fai</a:t>
            </a:r>
            <a:r>
              <a:rPr lang="fr-FR" sz="1200" kern="1200" dirty="0">
                <a:latin typeface="HK Grotesk Regular"/>
                <a:cs typeface="HK Grotesk Regular"/>
              </a:rPr>
              <a:t>re réfléchir</a:t>
            </a:r>
          </a:p>
        </p:txBody>
      </p:sp>
      <p:sp>
        <p:nvSpPr>
          <p:cNvPr id="18" name="Forme libre 17"/>
          <p:cNvSpPr/>
          <p:nvPr/>
        </p:nvSpPr>
        <p:spPr>
          <a:xfrm>
            <a:off x="4730549" y="2498475"/>
            <a:ext cx="1271090" cy="614879"/>
          </a:xfrm>
          <a:custGeom>
            <a:avLst/>
            <a:gdLst>
              <a:gd name="connsiteX0" fmla="*/ 0 w 1271090"/>
              <a:gd name="connsiteY0" fmla="*/ 0 h 614879"/>
              <a:gd name="connsiteX1" fmla="*/ 1271090 w 1271090"/>
              <a:gd name="connsiteY1" fmla="*/ 0 h 614879"/>
              <a:gd name="connsiteX2" fmla="*/ 1271090 w 1271090"/>
              <a:gd name="connsiteY2" fmla="*/ 614879 h 614879"/>
              <a:gd name="connsiteX3" fmla="*/ 0 w 1271090"/>
              <a:gd name="connsiteY3" fmla="*/ 614879 h 614879"/>
              <a:gd name="connsiteX4" fmla="*/ 0 w 1271090"/>
              <a:gd name="connsiteY4" fmla="*/ 0 h 614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1090" h="614879">
                <a:moveTo>
                  <a:pt x="0" y="0"/>
                </a:moveTo>
                <a:lnTo>
                  <a:pt x="1271090" y="0"/>
                </a:lnTo>
                <a:lnTo>
                  <a:pt x="1271090" y="614879"/>
                </a:lnTo>
                <a:lnTo>
                  <a:pt x="0" y="61487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  <a:alpha val="90000"/>
            </a:schemeClr>
          </a:solidFill>
          <a:ln>
            <a:noFill/>
          </a:ln>
          <a:effectLst/>
        </p:spPr>
        <p:style>
          <a:ln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4676" tIns="74676" rIns="99568" bIns="112014" numCol="1" spcCol="1270" anchor="t" anchorCtr="0">
            <a:noAutofit/>
          </a:bodyPr>
          <a:lstStyle/>
          <a:p>
            <a:pPr marL="0" lvl="1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fr-FR" sz="1000" kern="1200" dirty="0">
                <a:latin typeface="HK Grotesk Regular"/>
                <a:cs typeface="HK Grotesk Regular"/>
              </a:rPr>
              <a:t>Changer de registre</a:t>
            </a:r>
          </a:p>
          <a:p>
            <a:pPr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fr-FR" sz="1000" kern="1200" dirty="0">
                <a:latin typeface="HK Grotesk Regular"/>
                <a:cs typeface="HK Grotesk Regular"/>
              </a:rPr>
              <a:t>Exemples</a:t>
            </a:r>
          </a:p>
          <a:p>
            <a:pPr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fr-FR" sz="1000" kern="1200" dirty="0">
                <a:latin typeface="HK Grotesk Regular"/>
                <a:cs typeface="HK Grotesk Regular"/>
              </a:rPr>
              <a:t>Classer</a:t>
            </a:r>
          </a:p>
        </p:txBody>
      </p:sp>
      <p:sp>
        <p:nvSpPr>
          <p:cNvPr id="19" name="Forme libre 18"/>
          <p:cNvSpPr/>
          <p:nvPr/>
        </p:nvSpPr>
        <p:spPr>
          <a:xfrm>
            <a:off x="6179592" y="1996615"/>
            <a:ext cx="1271090" cy="501859"/>
          </a:xfrm>
          <a:custGeom>
            <a:avLst/>
            <a:gdLst>
              <a:gd name="connsiteX0" fmla="*/ 0 w 1271090"/>
              <a:gd name="connsiteY0" fmla="*/ 0 h 501859"/>
              <a:gd name="connsiteX1" fmla="*/ 1271090 w 1271090"/>
              <a:gd name="connsiteY1" fmla="*/ 0 h 501859"/>
              <a:gd name="connsiteX2" fmla="*/ 1271090 w 1271090"/>
              <a:gd name="connsiteY2" fmla="*/ 501859 h 501859"/>
              <a:gd name="connsiteX3" fmla="*/ 0 w 1271090"/>
              <a:gd name="connsiteY3" fmla="*/ 501859 h 501859"/>
              <a:gd name="connsiteX4" fmla="*/ 0 w 1271090"/>
              <a:gd name="connsiteY4" fmla="*/ 0 h 501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1090" h="501859">
                <a:moveTo>
                  <a:pt x="0" y="0"/>
                </a:moveTo>
                <a:lnTo>
                  <a:pt x="1271090" y="0"/>
                </a:lnTo>
                <a:lnTo>
                  <a:pt x="1271090" y="501859"/>
                </a:lnTo>
                <a:lnTo>
                  <a:pt x="0" y="501859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9568" tIns="56896" rIns="99568" bIns="56896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400" kern="1200" dirty="0">
                <a:latin typeface="HK Grotesk Regular"/>
                <a:cs typeface="HK Grotesk Regular"/>
              </a:rPr>
              <a:t>Réaliser </a:t>
            </a:r>
            <a:r>
              <a:rPr lang="mr-IN" sz="1400" kern="1200" dirty="0">
                <a:latin typeface="HK Grotesk Regular"/>
                <a:cs typeface="HK Grotesk Regular"/>
              </a:rPr>
              <a:t>–</a:t>
            </a:r>
            <a:r>
              <a:rPr lang="fr-FR" sz="1400" kern="1200" dirty="0">
                <a:latin typeface="HK Grotesk Regular"/>
                <a:cs typeface="HK Grotesk Regular"/>
              </a:rPr>
              <a:t> entrainer </a:t>
            </a:r>
          </a:p>
        </p:txBody>
      </p:sp>
      <p:sp>
        <p:nvSpPr>
          <p:cNvPr id="20" name="Forme libre 19"/>
          <p:cNvSpPr/>
          <p:nvPr/>
        </p:nvSpPr>
        <p:spPr>
          <a:xfrm>
            <a:off x="6179592" y="2498475"/>
            <a:ext cx="1271090" cy="614879"/>
          </a:xfrm>
          <a:custGeom>
            <a:avLst/>
            <a:gdLst>
              <a:gd name="connsiteX0" fmla="*/ 0 w 1271090"/>
              <a:gd name="connsiteY0" fmla="*/ 0 h 614879"/>
              <a:gd name="connsiteX1" fmla="*/ 1271090 w 1271090"/>
              <a:gd name="connsiteY1" fmla="*/ 0 h 614879"/>
              <a:gd name="connsiteX2" fmla="*/ 1271090 w 1271090"/>
              <a:gd name="connsiteY2" fmla="*/ 614879 h 614879"/>
              <a:gd name="connsiteX3" fmla="*/ 0 w 1271090"/>
              <a:gd name="connsiteY3" fmla="*/ 614879 h 614879"/>
              <a:gd name="connsiteX4" fmla="*/ 0 w 1271090"/>
              <a:gd name="connsiteY4" fmla="*/ 0 h 614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1090" h="614879">
                <a:moveTo>
                  <a:pt x="0" y="0"/>
                </a:moveTo>
                <a:lnTo>
                  <a:pt x="1271090" y="0"/>
                </a:lnTo>
                <a:lnTo>
                  <a:pt x="1271090" y="614879"/>
                </a:lnTo>
                <a:lnTo>
                  <a:pt x="0" y="61487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  <a:alpha val="90000"/>
            </a:schemeClr>
          </a:solidFill>
          <a:ln>
            <a:noFill/>
          </a:ln>
          <a:effectLst/>
        </p:spPr>
        <p:style>
          <a:ln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4676" tIns="74676" rIns="99568" bIns="112014" numCol="1" spcCol="1270" anchor="ctr" anchorCtr="0">
            <a:noAutofit/>
          </a:bodyPr>
          <a:lstStyle/>
          <a:p>
            <a:pPr marL="0" lvl="1" algn="ctr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fr-FR" sz="1400" kern="1200" dirty="0">
                <a:latin typeface="HK Grotesk Regular"/>
                <a:cs typeface="HK Grotesk Regular"/>
              </a:rPr>
              <a:t>Appliquer</a:t>
            </a:r>
          </a:p>
        </p:txBody>
      </p:sp>
      <p:sp>
        <p:nvSpPr>
          <p:cNvPr id="21" name="Forme libre 20"/>
          <p:cNvSpPr/>
          <p:nvPr/>
        </p:nvSpPr>
        <p:spPr>
          <a:xfrm>
            <a:off x="3281505" y="3113354"/>
            <a:ext cx="1271090" cy="614879"/>
          </a:xfrm>
          <a:custGeom>
            <a:avLst/>
            <a:gdLst>
              <a:gd name="connsiteX0" fmla="*/ 0 w 1271090"/>
              <a:gd name="connsiteY0" fmla="*/ 0 h 614879"/>
              <a:gd name="connsiteX1" fmla="*/ 1271090 w 1271090"/>
              <a:gd name="connsiteY1" fmla="*/ 0 h 614879"/>
              <a:gd name="connsiteX2" fmla="*/ 1271090 w 1271090"/>
              <a:gd name="connsiteY2" fmla="*/ 614879 h 614879"/>
              <a:gd name="connsiteX3" fmla="*/ 0 w 1271090"/>
              <a:gd name="connsiteY3" fmla="*/ 614879 h 614879"/>
              <a:gd name="connsiteX4" fmla="*/ 0 w 1271090"/>
              <a:gd name="connsiteY4" fmla="*/ 0 h 614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1090" h="614879">
                <a:moveTo>
                  <a:pt x="0" y="0"/>
                </a:moveTo>
                <a:lnTo>
                  <a:pt x="1271090" y="0"/>
                </a:lnTo>
                <a:lnTo>
                  <a:pt x="1271090" y="614879"/>
                </a:lnTo>
                <a:lnTo>
                  <a:pt x="0" y="61487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  <a:alpha val="90000"/>
            </a:schemeClr>
          </a:solidFill>
          <a:ln>
            <a:noFill/>
          </a:ln>
          <a:effectLst/>
        </p:spPr>
        <p:style>
          <a:ln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4676" tIns="74676" rIns="99568" bIns="112014" numCol="1" spcCol="1270" anchor="t" anchorCtr="0">
            <a:noAutofit/>
          </a:bodyPr>
          <a:lstStyle/>
          <a:p>
            <a:pPr marL="114300" lvl="1" indent="-1143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fr-FR" sz="1400" kern="1200" dirty="0">
              <a:latin typeface="HK Grotesk Regular"/>
              <a:cs typeface="HK Grotesk Regular"/>
            </a:endParaRPr>
          </a:p>
          <a:p>
            <a:pPr marL="114300" lvl="1" indent="-1143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fr-FR" sz="1400" kern="1200" dirty="0">
              <a:latin typeface="HK Grotesk Regular"/>
              <a:cs typeface="HK Grotesk Regular"/>
            </a:endParaRPr>
          </a:p>
        </p:txBody>
      </p:sp>
      <p:sp>
        <p:nvSpPr>
          <p:cNvPr id="22" name="Forme libre 21"/>
          <p:cNvSpPr/>
          <p:nvPr/>
        </p:nvSpPr>
        <p:spPr>
          <a:xfrm>
            <a:off x="4730549" y="3113354"/>
            <a:ext cx="1271090" cy="614879"/>
          </a:xfrm>
          <a:custGeom>
            <a:avLst/>
            <a:gdLst>
              <a:gd name="connsiteX0" fmla="*/ 0 w 1271090"/>
              <a:gd name="connsiteY0" fmla="*/ 0 h 614879"/>
              <a:gd name="connsiteX1" fmla="*/ 1271090 w 1271090"/>
              <a:gd name="connsiteY1" fmla="*/ 0 h 614879"/>
              <a:gd name="connsiteX2" fmla="*/ 1271090 w 1271090"/>
              <a:gd name="connsiteY2" fmla="*/ 614879 h 614879"/>
              <a:gd name="connsiteX3" fmla="*/ 0 w 1271090"/>
              <a:gd name="connsiteY3" fmla="*/ 614879 h 614879"/>
              <a:gd name="connsiteX4" fmla="*/ 0 w 1271090"/>
              <a:gd name="connsiteY4" fmla="*/ 0 h 614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1090" h="614879">
                <a:moveTo>
                  <a:pt x="0" y="0"/>
                </a:moveTo>
                <a:lnTo>
                  <a:pt x="1271090" y="0"/>
                </a:lnTo>
                <a:lnTo>
                  <a:pt x="1271090" y="614879"/>
                </a:lnTo>
                <a:lnTo>
                  <a:pt x="0" y="61487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  <a:alpha val="90000"/>
            </a:schemeClr>
          </a:solidFill>
          <a:ln>
            <a:noFill/>
          </a:ln>
          <a:effectLst/>
        </p:spPr>
        <p:style>
          <a:ln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4676" tIns="74676" rIns="99568" bIns="112014" numCol="1" spcCol="1270" anchor="t" anchorCtr="0">
            <a:noAutofit/>
          </a:bodyPr>
          <a:lstStyle/>
          <a:p>
            <a:pPr marL="114300" lvl="1" indent="-1143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fr-FR" sz="1100" kern="1200" dirty="0">
                <a:latin typeface="HK Grotesk Regular"/>
                <a:cs typeface="HK Grotesk Regular"/>
              </a:rPr>
              <a:t>Si, alors</a:t>
            </a:r>
          </a:p>
          <a:p>
            <a:pPr marL="114300" lvl="1" indent="-1143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fr-FR" sz="1100" dirty="0">
                <a:latin typeface="HK Grotesk Regular"/>
                <a:cs typeface="HK Grotesk Regular"/>
              </a:rPr>
              <a:t>Expliquer</a:t>
            </a:r>
          </a:p>
          <a:p>
            <a:pPr marL="114300" lvl="1" indent="-1143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fr-FR" sz="1100" kern="1200" dirty="0">
                <a:latin typeface="HK Grotesk Regular"/>
                <a:cs typeface="HK Grotesk Regular"/>
              </a:rPr>
              <a:t>Limites </a:t>
            </a:r>
          </a:p>
          <a:p>
            <a:pPr marL="114300" lvl="1" indent="-1143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fr-FR" sz="1200" kern="1200" dirty="0">
              <a:latin typeface="HK Grotesk Regular"/>
              <a:cs typeface="HK Grotesk Regular"/>
            </a:endParaRPr>
          </a:p>
        </p:txBody>
      </p:sp>
      <p:sp>
        <p:nvSpPr>
          <p:cNvPr id="23" name="Forme libre 22"/>
          <p:cNvSpPr/>
          <p:nvPr/>
        </p:nvSpPr>
        <p:spPr>
          <a:xfrm>
            <a:off x="6179592" y="3113354"/>
            <a:ext cx="1271090" cy="614879"/>
          </a:xfrm>
          <a:custGeom>
            <a:avLst/>
            <a:gdLst>
              <a:gd name="connsiteX0" fmla="*/ 0 w 1271090"/>
              <a:gd name="connsiteY0" fmla="*/ 0 h 614879"/>
              <a:gd name="connsiteX1" fmla="*/ 1271090 w 1271090"/>
              <a:gd name="connsiteY1" fmla="*/ 0 h 614879"/>
              <a:gd name="connsiteX2" fmla="*/ 1271090 w 1271090"/>
              <a:gd name="connsiteY2" fmla="*/ 614879 h 614879"/>
              <a:gd name="connsiteX3" fmla="*/ 0 w 1271090"/>
              <a:gd name="connsiteY3" fmla="*/ 614879 h 614879"/>
              <a:gd name="connsiteX4" fmla="*/ 0 w 1271090"/>
              <a:gd name="connsiteY4" fmla="*/ 0 h 614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1090" h="614879">
                <a:moveTo>
                  <a:pt x="0" y="0"/>
                </a:moveTo>
                <a:lnTo>
                  <a:pt x="1271090" y="0"/>
                </a:lnTo>
                <a:lnTo>
                  <a:pt x="1271090" y="614879"/>
                </a:lnTo>
                <a:lnTo>
                  <a:pt x="0" y="61487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  <a:alpha val="90000"/>
            </a:schemeClr>
          </a:solidFill>
          <a:ln>
            <a:noFill/>
          </a:ln>
          <a:effectLst/>
        </p:spPr>
        <p:style>
          <a:ln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4676" tIns="74676" rIns="99568" bIns="112014" numCol="1" spcCol="1270" anchor="ctr" anchorCtr="0">
            <a:noAutofit/>
          </a:bodyPr>
          <a:lstStyle/>
          <a:p>
            <a:pPr marL="0" lvl="1" algn="ctr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fr-FR" sz="1200" kern="1200" dirty="0">
                <a:latin typeface="HK Grotesk Regular"/>
                <a:cs typeface="HK Grotesk Regular"/>
              </a:rPr>
              <a:t>Prise d’initiative</a:t>
            </a:r>
          </a:p>
          <a:p>
            <a:pPr marL="0" lvl="1" algn="ctr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fr-FR" sz="1200" dirty="0">
                <a:latin typeface="HK Grotesk Regular"/>
                <a:cs typeface="HK Grotesk Regular"/>
              </a:rPr>
              <a:t>Variables didactiques ++</a:t>
            </a:r>
            <a:endParaRPr lang="fr-FR" sz="1200" kern="1200" dirty="0">
              <a:latin typeface="HK Grotesk Regular"/>
              <a:cs typeface="HK Grotesk Regular"/>
            </a:endParaRPr>
          </a:p>
        </p:txBody>
      </p:sp>
      <p:sp>
        <p:nvSpPr>
          <p:cNvPr id="24" name="Forme libre 23"/>
          <p:cNvSpPr/>
          <p:nvPr/>
        </p:nvSpPr>
        <p:spPr>
          <a:xfrm>
            <a:off x="3281505" y="3728233"/>
            <a:ext cx="1271090" cy="614879"/>
          </a:xfrm>
          <a:custGeom>
            <a:avLst/>
            <a:gdLst>
              <a:gd name="connsiteX0" fmla="*/ 0 w 1271090"/>
              <a:gd name="connsiteY0" fmla="*/ 0 h 614879"/>
              <a:gd name="connsiteX1" fmla="*/ 1271090 w 1271090"/>
              <a:gd name="connsiteY1" fmla="*/ 0 h 614879"/>
              <a:gd name="connsiteX2" fmla="*/ 1271090 w 1271090"/>
              <a:gd name="connsiteY2" fmla="*/ 614879 h 614879"/>
              <a:gd name="connsiteX3" fmla="*/ 0 w 1271090"/>
              <a:gd name="connsiteY3" fmla="*/ 614879 h 614879"/>
              <a:gd name="connsiteX4" fmla="*/ 0 w 1271090"/>
              <a:gd name="connsiteY4" fmla="*/ 0 h 614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1090" h="614879">
                <a:moveTo>
                  <a:pt x="0" y="0"/>
                </a:moveTo>
                <a:lnTo>
                  <a:pt x="1271090" y="0"/>
                </a:lnTo>
                <a:lnTo>
                  <a:pt x="1271090" y="614879"/>
                </a:lnTo>
                <a:lnTo>
                  <a:pt x="0" y="614879"/>
                </a:lnTo>
                <a:lnTo>
                  <a:pt x="0" y="0"/>
                </a:lnTo>
                <a:close/>
              </a:path>
            </a:pathLst>
          </a:custGeom>
          <a:solidFill>
            <a:srgbClr val="6AADDD">
              <a:alpha val="90000"/>
            </a:srgbClr>
          </a:solidFill>
          <a:ln>
            <a:noFill/>
          </a:ln>
          <a:effectLst/>
        </p:spPr>
        <p:style>
          <a:ln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4676" tIns="74676" rIns="99568" bIns="112014" numCol="1" spcCol="1270" anchor="t" anchorCtr="0">
            <a:noAutofit/>
          </a:bodyPr>
          <a:lstStyle/>
          <a:p>
            <a:pPr marL="114300" lvl="1" indent="-1143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fr-FR" sz="1400" kern="1200" dirty="0">
              <a:latin typeface="HK Grotesk Regular"/>
              <a:cs typeface="HK Grotesk Regular"/>
            </a:endParaRPr>
          </a:p>
          <a:p>
            <a:pPr marL="114300" lvl="1" indent="-1143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fr-FR" sz="1400" kern="1200" dirty="0">
              <a:latin typeface="HK Grotesk Regular"/>
              <a:cs typeface="HK Grotesk Regular"/>
            </a:endParaRPr>
          </a:p>
        </p:txBody>
      </p:sp>
      <p:sp>
        <p:nvSpPr>
          <p:cNvPr id="25" name="Forme libre 24"/>
          <p:cNvSpPr/>
          <p:nvPr/>
        </p:nvSpPr>
        <p:spPr>
          <a:xfrm>
            <a:off x="4730549" y="3728233"/>
            <a:ext cx="1271090" cy="614879"/>
          </a:xfrm>
          <a:custGeom>
            <a:avLst/>
            <a:gdLst>
              <a:gd name="connsiteX0" fmla="*/ 0 w 1271090"/>
              <a:gd name="connsiteY0" fmla="*/ 0 h 614879"/>
              <a:gd name="connsiteX1" fmla="*/ 1271090 w 1271090"/>
              <a:gd name="connsiteY1" fmla="*/ 0 h 614879"/>
              <a:gd name="connsiteX2" fmla="*/ 1271090 w 1271090"/>
              <a:gd name="connsiteY2" fmla="*/ 614879 h 614879"/>
              <a:gd name="connsiteX3" fmla="*/ 0 w 1271090"/>
              <a:gd name="connsiteY3" fmla="*/ 614879 h 614879"/>
              <a:gd name="connsiteX4" fmla="*/ 0 w 1271090"/>
              <a:gd name="connsiteY4" fmla="*/ 0 h 614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1090" h="614879">
                <a:moveTo>
                  <a:pt x="0" y="0"/>
                </a:moveTo>
                <a:lnTo>
                  <a:pt x="1271090" y="0"/>
                </a:lnTo>
                <a:lnTo>
                  <a:pt x="1271090" y="614879"/>
                </a:lnTo>
                <a:lnTo>
                  <a:pt x="0" y="614879"/>
                </a:lnTo>
                <a:lnTo>
                  <a:pt x="0" y="0"/>
                </a:lnTo>
                <a:close/>
              </a:path>
            </a:pathLst>
          </a:custGeom>
          <a:solidFill>
            <a:srgbClr val="6AADDD">
              <a:alpha val="90000"/>
            </a:srgbClr>
          </a:solidFill>
          <a:ln>
            <a:noFill/>
          </a:ln>
          <a:effectLst/>
        </p:spPr>
        <p:style>
          <a:ln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4676" tIns="74676" rIns="99568" bIns="112014" numCol="1" spcCol="1270" anchor="t" anchorCtr="0">
            <a:noAutofit/>
          </a:bodyPr>
          <a:lstStyle/>
          <a:p>
            <a:pPr marL="114300" lvl="1" indent="-1143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fr-FR" sz="1100" dirty="0">
                <a:latin typeface="HK Grotesk Regular"/>
                <a:cs typeface="HK Grotesk Regular"/>
              </a:rPr>
              <a:t>Trouver une a</a:t>
            </a:r>
            <a:r>
              <a:rPr lang="fr-FR" sz="1100" kern="1200" dirty="0">
                <a:latin typeface="HK Grotesk Regular"/>
                <a:cs typeface="HK Grotesk Regular"/>
              </a:rPr>
              <a:t>nalogie avec une situation</a:t>
            </a:r>
          </a:p>
        </p:txBody>
      </p:sp>
      <p:sp>
        <p:nvSpPr>
          <p:cNvPr id="26" name="Forme libre 25"/>
          <p:cNvSpPr/>
          <p:nvPr/>
        </p:nvSpPr>
        <p:spPr>
          <a:xfrm>
            <a:off x="6179592" y="3728233"/>
            <a:ext cx="1271090" cy="614879"/>
          </a:xfrm>
          <a:custGeom>
            <a:avLst/>
            <a:gdLst>
              <a:gd name="connsiteX0" fmla="*/ 0 w 1271090"/>
              <a:gd name="connsiteY0" fmla="*/ 0 h 614879"/>
              <a:gd name="connsiteX1" fmla="*/ 1271090 w 1271090"/>
              <a:gd name="connsiteY1" fmla="*/ 0 h 614879"/>
              <a:gd name="connsiteX2" fmla="*/ 1271090 w 1271090"/>
              <a:gd name="connsiteY2" fmla="*/ 614879 h 614879"/>
              <a:gd name="connsiteX3" fmla="*/ 0 w 1271090"/>
              <a:gd name="connsiteY3" fmla="*/ 614879 h 614879"/>
              <a:gd name="connsiteX4" fmla="*/ 0 w 1271090"/>
              <a:gd name="connsiteY4" fmla="*/ 0 h 614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1090" h="614879">
                <a:moveTo>
                  <a:pt x="0" y="0"/>
                </a:moveTo>
                <a:lnTo>
                  <a:pt x="1271090" y="0"/>
                </a:lnTo>
                <a:lnTo>
                  <a:pt x="1271090" y="614879"/>
                </a:lnTo>
                <a:lnTo>
                  <a:pt x="0" y="614879"/>
                </a:lnTo>
                <a:lnTo>
                  <a:pt x="0" y="0"/>
                </a:lnTo>
                <a:close/>
              </a:path>
            </a:pathLst>
          </a:custGeom>
          <a:solidFill>
            <a:srgbClr val="6AADDD">
              <a:alpha val="90000"/>
            </a:srgbClr>
          </a:solidFill>
          <a:ln>
            <a:noFill/>
          </a:ln>
          <a:effectLst/>
        </p:spPr>
        <p:style>
          <a:ln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4676" tIns="74676" rIns="99568" bIns="112014" numCol="1" spcCol="1270" anchor="t" anchorCtr="0">
            <a:noAutofit/>
          </a:bodyPr>
          <a:lstStyle/>
          <a:p>
            <a:pPr marL="0" lvl="1" algn="ctr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fr-FR" sz="1200" kern="1200" dirty="0">
                <a:latin typeface="HK Grotesk Regular"/>
                <a:cs typeface="HK Grotesk Regular"/>
              </a:rPr>
              <a:t>Problème plus ouvert / modélisation</a:t>
            </a:r>
          </a:p>
        </p:txBody>
      </p:sp>
      <p:sp>
        <p:nvSpPr>
          <p:cNvPr id="27" name="ZoneTexte 26"/>
          <p:cNvSpPr txBox="1"/>
          <p:nvPr/>
        </p:nvSpPr>
        <p:spPr>
          <a:xfrm>
            <a:off x="1993470" y="2695793"/>
            <a:ext cx="11897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400" dirty="0">
                <a:solidFill>
                  <a:schemeClr val="accent1"/>
                </a:solidFill>
                <a:latin typeface="HK Grotesk Light"/>
                <a:cs typeface="HK Grotesk Light"/>
              </a:rPr>
              <a:t>En surface</a:t>
            </a:r>
          </a:p>
        </p:txBody>
      </p:sp>
      <p:sp>
        <p:nvSpPr>
          <p:cNvPr id="30" name="ZoneTexte 29"/>
          <p:cNvSpPr txBox="1"/>
          <p:nvPr/>
        </p:nvSpPr>
        <p:spPr>
          <a:xfrm>
            <a:off x="1856949" y="3317550"/>
            <a:ext cx="13262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400" dirty="0">
                <a:solidFill>
                  <a:schemeClr val="accent1"/>
                </a:solidFill>
                <a:latin typeface="HK Grotesk Regular"/>
                <a:cs typeface="HK Grotesk Regular"/>
              </a:rPr>
              <a:t>Intermédiaire</a:t>
            </a:r>
          </a:p>
        </p:txBody>
      </p:sp>
      <p:sp>
        <p:nvSpPr>
          <p:cNvPr id="31" name="ZoneTexte 30"/>
          <p:cNvSpPr txBox="1"/>
          <p:nvPr/>
        </p:nvSpPr>
        <p:spPr>
          <a:xfrm>
            <a:off x="1631888" y="3936171"/>
            <a:ext cx="15566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400" b="1" dirty="0">
                <a:solidFill>
                  <a:schemeClr val="accent1"/>
                </a:solidFill>
                <a:latin typeface="HK Grotesk Regular"/>
                <a:cs typeface="HK Grotesk Regular"/>
              </a:rPr>
              <a:t>En profondeur</a:t>
            </a:r>
          </a:p>
        </p:txBody>
      </p:sp>
      <p:sp>
        <p:nvSpPr>
          <p:cNvPr id="32" name="Rectangle 31"/>
          <p:cNvSpPr/>
          <p:nvPr/>
        </p:nvSpPr>
        <p:spPr>
          <a:xfrm>
            <a:off x="2156116" y="2220802"/>
            <a:ext cx="10270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fr-FR" b="1" dirty="0">
                <a:solidFill>
                  <a:schemeClr val="accent1"/>
                </a:solidFill>
                <a:latin typeface="HK Grotesk Regular"/>
                <a:cs typeface="HK Grotesk Regular"/>
              </a:rPr>
              <a:t>Maitrise</a:t>
            </a:r>
            <a:r>
              <a:rPr lang="fr-FR" dirty="0">
                <a:solidFill>
                  <a:schemeClr val="accent1"/>
                </a:solidFill>
                <a:latin typeface="HK Grotesk Regular"/>
                <a:cs typeface="HK Grotesk Regular"/>
              </a:rPr>
              <a:t> </a:t>
            </a:r>
            <a:endParaRPr lang="fr-FR" dirty="0">
              <a:solidFill>
                <a:schemeClr val="accent1"/>
              </a:solidFill>
            </a:endParaRPr>
          </a:p>
        </p:txBody>
      </p:sp>
      <p:sp>
        <p:nvSpPr>
          <p:cNvPr id="33" name="ZoneTexte 32"/>
          <p:cNvSpPr txBox="1"/>
          <p:nvPr/>
        </p:nvSpPr>
        <p:spPr>
          <a:xfrm>
            <a:off x="4406576" y="1159274"/>
            <a:ext cx="38723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solidFill>
                  <a:srgbClr val="ABD3ED"/>
                </a:solidFill>
                <a:latin typeface="HK Grotesk Regular"/>
                <a:cs typeface="HK Grotesk Regular"/>
              </a:rPr>
              <a:t>Ce que l’on met dans le tableau dépend de la didactique de votre discipline</a:t>
            </a:r>
          </a:p>
        </p:txBody>
      </p:sp>
      <p:sp>
        <p:nvSpPr>
          <p:cNvPr id="34" name="Espace réservé du numéro de diapositive 3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A6D39-E642-2D4C-A0B7-2D6F1543A0F3}" type="slidenum">
              <a:rPr lang="fr-FR" smtClean="0"/>
              <a:t>24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11F7D54-05A3-7AD7-3125-250F439F13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ETES 2023 - Aude Caussarieu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442841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CDEA3A3-9967-8A3C-AB5A-CA7ED5780B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Plan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3FE24DC-9EC7-4470-1D95-343EA20034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fr-FR" b="1" dirty="0"/>
              <a:t>La finalité </a:t>
            </a:r>
            <a:r>
              <a:rPr lang="fr-FR" dirty="0"/>
              <a:t>de l’action pédagogique </a:t>
            </a:r>
          </a:p>
          <a:p>
            <a:pPr marL="514350" indent="-514350">
              <a:buFont typeface="+mj-lt"/>
              <a:buAutoNum type="arabicPeriod"/>
            </a:pPr>
            <a:r>
              <a:rPr lang="fr-FR" b="1" dirty="0"/>
              <a:t>Construire un programme </a:t>
            </a:r>
            <a:r>
              <a:rPr lang="fr-FR" dirty="0"/>
              <a:t>d’enseignement autour de la transition écologique 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E28DE19-F157-CBF0-4A76-23717F6A8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A6D39-E642-2D4C-A0B7-2D6F1543A0F3}" type="slidenum">
              <a:rPr lang="fr-FR" smtClean="0"/>
              <a:t>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4ECD7F4-CA56-0E8A-6DA8-8814931B9B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>
                <a:latin typeface="HK Grotesk" pitchFamily="2" charset="77"/>
              </a:rPr>
              <a:t>ETES 2023 - Aude Caussarieu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1EC1FDE7-5C22-E05F-5957-8D32D05412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537" b="100000" l="0" r="98645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5716" y="796027"/>
            <a:ext cx="2163680" cy="267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2057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641082" y="160212"/>
            <a:ext cx="8307655" cy="857250"/>
          </a:xfrm>
        </p:spPr>
        <p:txBody>
          <a:bodyPr/>
          <a:lstStyle/>
          <a:p>
            <a:r>
              <a:rPr lang="fr-FR" dirty="0"/>
              <a:t>3 finalités d’une intervention pour les transitions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A6D39-E642-2D4C-A0B7-2D6F1543A0F3}" type="slidenum">
              <a:rPr lang="fr-FR" smtClean="0"/>
              <a:t>4</a:t>
            </a:fld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839037" y="1374341"/>
            <a:ext cx="20548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latin typeface="HK Grotesk" pitchFamily="2" charset="77"/>
              </a:rPr>
              <a:t>Sensibilisation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3538697" y="1376016"/>
            <a:ext cx="20548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latin typeface="HK Grotesk" pitchFamily="2" charset="77"/>
              </a:rPr>
              <a:t>Formation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5987142" y="1376016"/>
            <a:ext cx="25274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latin typeface="HK Grotesk" pitchFamily="2" charset="77"/>
              </a:rPr>
              <a:t>Passage à l’action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3560470" y="1801327"/>
            <a:ext cx="20548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latin typeface="HK Grotesk Light" pitchFamily="2" charset="77"/>
              </a:rPr>
              <a:t>Faire monter en compétence 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6281903" y="1801327"/>
            <a:ext cx="20548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latin typeface="HK Grotesk Light" pitchFamily="2" charset="77"/>
              </a:rPr>
              <a:t>Utiliser les leviers de motivation pour faire agir </a:t>
            </a:r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CBABF87E-E76E-F1A2-480E-428434A568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ETES 2023 - Aude Caussarieu</a:t>
            </a:r>
            <a:endParaRPr lang="fr-FR" dirty="0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A3E65A08-5537-9EB8-F00E-FB5B4545A3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537" b="100000" l="0" r="98645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5716" y="933338"/>
            <a:ext cx="2163680" cy="267202"/>
          </a:xfrm>
          <a:prstGeom prst="rect">
            <a:avLst/>
          </a:prstGeom>
        </p:spPr>
      </p:pic>
      <p:pic>
        <p:nvPicPr>
          <p:cNvPr id="15" name="Google Shape;165;p17">
            <a:extLst>
              <a:ext uri="{FF2B5EF4-FFF2-40B4-BE49-F238E27FC236}">
                <a16:creationId xmlns:a16="http://schemas.microsoft.com/office/drawing/2014/main" id="{9FE18172-7C4E-1C0B-810D-D6B2C3F360CB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9037" y="2907322"/>
            <a:ext cx="2227347" cy="16679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6;p17">
            <a:extLst>
              <a:ext uri="{FF2B5EF4-FFF2-40B4-BE49-F238E27FC236}">
                <a16:creationId xmlns:a16="http://schemas.microsoft.com/office/drawing/2014/main" id="{4C43CBD3-9EB2-C96B-B5F1-B0B236D4EE5B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82851" y="2848114"/>
            <a:ext cx="559491" cy="5269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67;p17">
            <a:extLst>
              <a:ext uri="{FF2B5EF4-FFF2-40B4-BE49-F238E27FC236}">
                <a16:creationId xmlns:a16="http://schemas.microsoft.com/office/drawing/2014/main" id="{85F6DFEE-BC09-DC0C-FB3B-A9D3459DC9DD}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80456" y="3590626"/>
            <a:ext cx="319889" cy="3012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68;p17">
            <a:extLst>
              <a:ext uri="{FF2B5EF4-FFF2-40B4-BE49-F238E27FC236}">
                <a16:creationId xmlns:a16="http://schemas.microsoft.com/office/drawing/2014/main" id="{5C747540-A4A8-46FE-3142-4E3927323485}"/>
              </a:ext>
            </a:extLst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906439" y="3723396"/>
            <a:ext cx="319889" cy="301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69;p17">
            <a:extLst>
              <a:ext uri="{FF2B5EF4-FFF2-40B4-BE49-F238E27FC236}">
                <a16:creationId xmlns:a16="http://schemas.microsoft.com/office/drawing/2014/main" id="{8E4BBD38-4654-C035-A453-4FC21283D445}"/>
              </a:ext>
            </a:extLst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272810" y="2978878"/>
            <a:ext cx="416586" cy="39237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ZoneTexte 9"/>
          <p:cNvSpPr txBox="1"/>
          <p:nvPr/>
        </p:nvSpPr>
        <p:spPr>
          <a:xfrm>
            <a:off x="839037" y="1801327"/>
            <a:ext cx="20548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latin typeface="HK Grotesk Light" pitchFamily="2" charset="77"/>
              </a:rPr>
              <a:t>Augmenter la puissance de la valeur </a:t>
            </a:r>
            <a:r>
              <a:rPr lang="fr-FR" sz="1600" i="1" dirty="0">
                <a:latin typeface="HK Grotesk Light Italic" pitchFamily="2" charset="77"/>
              </a:rPr>
              <a:t>climat</a:t>
            </a:r>
            <a:endParaRPr lang="fr-FR" sz="1600" i="1" dirty="0">
              <a:latin typeface="HK Grotesk Light Italic" pitchFamily="2" charset="77"/>
            </a:endParaRPr>
          </a:p>
        </p:txBody>
      </p:sp>
      <p:pic>
        <p:nvPicPr>
          <p:cNvPr id="20" name="Google Shape;225;p21">
            <a:extLst>
              <a:ext uri="{FF2B5EF4-FFF2-40B4-BE49-F238E27FC236}">
                <a16:creationId xmlns:a16="http://schemas.microsoft.com/office/drawing/2014/main" id="{3204A262-630B-3F0B-A2B9-5BBB08118A85}"/>
              </a:ext>
            </a:extLst>
          </p:cNvPr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212399" y="2978878"/>
            <a:ext cx="744069" cy="94751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226;p21">
            <a:extLst>
              <a:ext uri="{FF2B5EF4-FFF2-40B4-BE49-F238E27FC236}">
                <a16:creationId xmlns:a16="http://schemas.microsoft.com/office/drawing/2014/main" id="{301ABDD9-DAB5-F9F1-2441-073B6AF428AF}"/>
              </a:ext>
            </a:extLst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699422" y="3391083"/>
            <a:ext cx="512977" cy="500838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Ellipse 21">
            <a:extLst>
              <a:ext uri="{FF2B5EF4-FFF2-40B4-BE49-F238E27FC236}">
                <a16:creationId xmlns:a16="http://schemas.microsoft.com/office/drawing/2014/main" id="{734B3E12-0E81-0F8C-8B59-2ED28B0316FE}"/>
              </a:ext>
            </a:extLst>
          </p:cNvPr>
          <p:cNvSpPr/>
          <p:nvPr/>
        </p:nvSpPr>
        <p:spPr>
          <a:xfrm>
            <a:off x="4507201" y="2905043"/>
            <a:ext cx="759037" cy="707412"/>
          </a:xfrm>
          <a:prstGeom prst="ellipse">
            <a:avLst/>
          </a:prstGeom>
          <a:solidFill>
            <a:schemeClr val="accent4">
              <a:alpha val="56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/>
          </a:p>
        </p:txBody>
      </p:sp>
      <p:pic>
        <p:nvPicPr>
          <p:cNvPr id="23" name="Image 22">
            <a:extLst>
              <a:ext uri="{FF2B5EF4-FFF2-40B4-BE49-F238E27FC236}">
                <a16:creationId xmlns:a16="http://schemas.microsoft.com/office/drawing/2014/main" id="{10D84095-59A5-AF55-8030-6347408A5FC3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54167" y1="27931" x2="54167" y2="27931"/>
                        <a14:foregroundMark x1="47833" y1="26897" x2="47833" y2="26897"/>
                        <a14:foregroundMark x1="43000" y1="28103" x2="43000" y2="28103"/>
                        <a14:foregroundMark x1="53000" y1="68793" x2="53000" y2="68793"/>
                        <a14:foregroundMark x1="51667" y1="73103" x2="51667" y2="73103"/>
                        <a14:foregroundMark x1="51667" y1="73103" x2="57167" y2="710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40654" y="2486137"/>
            <a:ext cx="1615812" cy="1561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987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08041E5-780A-0E41-EFDB-F71C49B5D6FA}"/>
              </a:ext>
            </a:extLst>
          </p:cNvPr>
          <p:cNvSpPr/>
          <p:nvPr/>
        </p:nvSpPr>
        <p:spPr>
          <a:xfrm>
            <a:off x="3330223" y="1200539"/>
            <a:ext cx="2587451" cy="3374687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641082" y="160212"/>
            <a:ext cx="8307655" cy="857250"/>
          </a:xfrm>
        </p:spPr>
        <p:txBody>
          <a:bodyPr/>
          <a:lstStyle/>
          <a:p>
            <a:r>
              <a:rPr lang="fr-FR" dirty="0"/>
              <a:t>3 finalités d’une intervention pour les transitions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A6D39-E642-2D4C-A0B7-2D6F1543A0F3}" type="slidenum">
              <a:rPr lang="fr-FR" smtClean="0"/>
              <a:t>5</a:t>
            </a:fld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839037" y="1374341"/>
            <a:ext cx="20548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latin typeface="HK Grotesk" pitchFamily="2" charset="77"/>
              </a:rPr>
              <a:t>Sensibilisation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3538697" y="1376016"/>
            <a:ext cx="20548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latin typeface="HK Grotesk" pitchFamily="2" charset="77"/>
              </a:rPr>
              <a:t>Formation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5987142" y="1376016"/>
            <a:ext cx="25274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latin typeface="HK Grotesk" pitchFamily="2" charset="77"/>
              </a:rPr>
              <a:t>Passage à l’action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3560470" y="1801327"/>
            <a:ext cx="20548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latin typeface="HK Grotesk Light" pitchFamily="2" charset="77"/>
              </a:rPr>
              <a:t>Faire monter en compétence 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6281903" y="1801327"/>
            <a:ext cx="20548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latin typeface="HK Grotesk Light" pitchFamily="2" charset="77"/>
              </a:rPr>
              <a:t>Utiliser les leviers de motivation pour faire agir </a:t>
            </a:r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CBABF87E-E76E-F1A2-480E-428434A568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ETES 2023 - Aude Caussarieu</a:t>
            </a:r>
            <a:endParaRPr lang="fr-FR" dirty="0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A3E65A08-5537-9EB8-F00E-FB5B4545A3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537" b="100000" l="0" r="98645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5716" y="933338"/>
            <a:ext cx="2163680" cy="267202"/>
          </a:xfrm>
          <a:prstGeom prst="rect">
            <a:avLst/>
          </a:prstGeom>
        </p:spPr>
      </p:pic>
      <p:pic>
        <p:nvPicPr>
          <p:cNvPr id="15" name="Google Shape;165;p17">
            <a:extLst>
              <a:ext uri="{FF2B5EF4-FFF2-40B4-BE49-F238E27FC236}">
                <a16:creationId xmlns:a16="http://schemas.microsoft.com/office/drawing/2014/main" id="{9FE18172-7C4E-1C0B-810D-D6B2C3F360CB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9037" y="2907322"/>
            <a:ext cx="2227347" cy="16679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6;p17">
            <a:extLst>
              <a:ext uri="{FF2B5EF4-FFF2-40B4-BE49-F238E27FC236}">
                <a16:creationId xmlns:a16="http://schemas.microsoft.com/office/drawing/2014/main" id="{4C43CBD3-9EB2-C96B-B5F1-B0B236D4EE5B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82851" y="2848114"/>
            <a:ext cx="559491" cy="5269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67;p17">
            <a:extLst>
              <a:ext uri="{FF2B5EF4-FFF2-40B4-BE49-F238E27FC236}">
                <a16:creationId xmlns:a16="http://schemas.microsoft.com/office/drawing/2014/main" id="{85F6DFEE-BC09-DC0C-FB3B-A9D3459DC9DD}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80456" y="3590626"/>
            <a:ext cx="319889" cy="3012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68;p17">
            <a:extLst>
              <a:ext uri="{FF2B5EF4-FFF2-40B4-BE49-F238E27FC236}">
                <a16:creationId xmlns:a16="http://schemas.microsoft.com/office/drawing/2014/main" id="{5C747540-A4A8-46FE-3142-4E3927323485}"/>
              </a:ext>
            </a:extLst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906439" y="3723396"/>
            <a:ext cx="319889" cy="301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69;p17">
            <a:extLst>
              <a:ext uri="{FF2B5EF4-FFF2-40B4-BE49-F238E27FC236}">
                <a16:creationId xmlns:a16="http://schemas.microsoft.com/office/drawing/2014/main" id="{8E4BBD38-4654-C035-A453-4FC21283D445}"/>
              </a:ext>
            </a:extLst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272810" y="2978878"/>
            <a:ext cx="416586" cy="39237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ZoneTexte 9"/>
          <p:cNvSpPr txBox="1"/>
          <p:nvPr/>
        </p:nvSpPr>
        <p:spPr>
          <a:xfrm>
            <a:off x="839037" y="1801327"/>
            <a:ext cx="20548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latin typeface="HK Grotesk Light" pitchFamily="2" charset="77"/>
              </a:rPr>
              <a:t>Augmenter la puissance de la valeur </a:t>
            </a:r>
            <a:r>
              <a:rPr lang="fr-FR" sz="1600" i="1" dirty="0">
                <a:latin typeface="HK Grotesk Light Italic" pitchFamily="2" charset="77"/>
              </a:rPr>
              <a:t>climat</a:t>
            </a:r>
            <a:endParaRPr lang="fr-FR" sz="1600" i="1" dirty="0">
              <a:latin typeface="HK Grotesk Light Italic" pitchFamily="2" charset="77"/>
            </a:endParaRPr>
          </a:p>
        </p:txBody>
      </p:sp>
      <p:pic>
        <p:nvPicPr>
          <p:cNvPr id="20" name="Google Shape;225;p21">
            <a:extLst>
              <a:ext uri="{FF2B5EF4-FFF2-40B4-BE49-F238E27FC236}">
                <a16:creationId xmlns:a16="http://schemas.microsoft.com/office/drawing/2014/main" id="{3204A262-630B-3F0B-A2B9-5BBB08118A85}"/>
              </a:ext>
            </a:extLst>
          </p:cNvPr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212399" y="2978878"/>
            <a:ext cx="744069" cy="94751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226;p21">
            <a:extLst>
              <a:ext uri="{FF2B5EF4-FFF2-40B4-BE49-F238E27FC236}">
                <a16:creationId xmlns:a16="http://schemas.microsoft.com/office/drawing/2014/main" id="{301ABDD9-DAB5-F9F1-2441-073B6AF428AF}"/>
              </a:ext>
            </a:extLst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699422" y="3391083"/>
            <a:ext cx="512977" cy="500838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Ellipse 21">
            <a:extLst>
              <a:ext uri="{FF2B5EF4-FFF2-40B4-BE49-F238E27FC236}">
                <a16:creationId xmlns:a16="http://schemas.microsoft.com/office/drawing/2014/main" id="{734B3E12-0E81-0F8C-8B59-2ED28B0316FE}"/>
              </a:ext>
            </a:extLst>
          </p:cNvPr>
          <p:cNvSpPr/>
          <p:nvPr/>
        </p:nvSpPr>
        <p:spPr>
          <a:xfrm>
            <a:off x="4507201" y="2905043"/>
            <a:ext cx="759037" cy="707412"/>
          </a:xfrm>
          <a:prstGeom prst="ellipse">
            <a:avLst/>
          </a:prstGeom>
          <a:solidFill>
            <a:schemeClr val="accent4">
              <a:alpha val="56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/>
          </a:p>
        </p:txBody>
      </p:sp>
      <p:pic>
        <p:nvPicPr>
          <p:cNvPr id="23" name="Image 22">
            <a:extLst>
              <a:ext uri="{FF2B5EF4-FFF2-40B4-BE49-F238E27FC236}">
                <a16:creationId xmlns:a16="http://schemas.microsoft.com/office/drawing/2014/main" id="{10D84095-59A5-AF55-8030-6347408A5FC3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54167" y1="27931" x2="54167" y2="27931"/>
                        <a14:foregroundMark x1="47833" y1="26897" x2="47833" y2="26897"/>
                        <a14:foregroundMark x1="43000" y1="28103" x2="43000" y2="28103"/>
                        <a14:foregroundMark x1="53000" y1="68793" x2="53000" y2="68793"/>
                        <a14:foregroundMark x1="51667" y1="73103" x2="51667" y2="73103"/>
                        <a14:foregroundMark x1="51667" y1="73103" x2="57167" y2="710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40654" y="2486137"/>
            <a:ext cx="1615812" cy="1561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4065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36027F25-C511-43D4-AAE5-99E24EBB69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Construire un programme d’enseignement autour des transitions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7E33E6C6-0D28-8608-3431-81E8CB78C8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2313" y="3281599"/>
            <a:ext cx="7772400" cy="1125140"/>
          </a:xfrm>
        </p:spPr>
        <p:txBody>
          <a:bodyPr/>
          <a:lstStyle/>
          <a:p>
            <a:r>
              <a:rPr lang="fr-FR" dirty="0"/>
              <a:t>Deux approches possibles 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3765B608-3D31-7DBE-E553-AA3D4A13D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ETES 2023 - Aude Caussarieu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66140CD-C7E8-855D-F1CB-44D1B478F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A6D39-E642-2D4C-A0B7-2D6F1543A0F3}" type="slidenum">
              <a:rPr lang="fr-FR" smtClean="0"/>
              <a:t>6</a:t>
            </a:fld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7D9772FC-4FB0-1F07-A522-092D127A4E8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537" b="100000" l="0" r="98645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2313" y="3026272"/>
            <a:ext cx="2163680" cy="267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8647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ADDA6648-FEB6-1F05-7D00-998A92AE68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Deux approches 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13672067-127B-1AE9-3466-5601B351CF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ETES 2023 - Aude Caussarieu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EE5D7D0D-D144-C3F0-45E0-1B4E7CE73B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A6D39-E642-2D4C-A0B7-2D6F1543A0F3}" type="slidenum">
              <a:rPr lang="fr-FR" smtClean="0"/>
              <a:t>7</a:t>
            </a:fld>
            <a:endParaRPr lang="fr-FR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FF46FF15-9F80-B8C7-C208-D485C84FF9A7}"/>
              </a:ext>
            </a:extLst>
          </p:cNvPr>
          <p:cNvSpPr txBox="1"/>
          <p:nvPr/>
        </p:nvSpPr>
        <p:spPr>
          <a:xfrm>
            <a:off x="1163781" y="2660673"/>
            <a:ext cx="26600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latin typeface="HK Grotesk" pitchFamily="2" charset="77"/>
              </a:rPr>
              <a:t>L’approche contenus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C45CB324-49AD-0FCE-ED0C-A5F90F923068}"/>
              </a:ext>
            </a:extLst>
          </p:cNvPr>
          <p:cNvSpPr txBox="1"/>
          <p:nvPr/>
        </p:nvSpPr>
        <p:spPr>
          <a:xfrm>
            <a:off x="4984496" y="2660673"/>
            <a:ext cx="31875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latin typeface="HK Grotesk" pitchFamily="2" charset="77"/>
              </a:rPr>
              <a:t>L’approche savoir-faire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617F0762-7549-98E1-DE34-B1220D3539F7}"/>
              </a:ext>
            </a:extLst>
          </p:cNvPr>
          <p:cNvSpPr txBox="1"/>
          <p:nvPr/>
        </p:nvSpPr>
        <p:spPr>
          <a:xfrm>
            <a:off x="5233877" y="3085984"/>
            <a:ext cx="26838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latin typeface="HK Grotesk Light" pitchFamily="2" charset="77"/>
              </a:rPr>
              <a:t>Approche praxéologique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F7B99919-C46F-0EE0-82EB-F3599E42E5CC}"/>
              </a:ext>
            </a:extLst>
          </p:cNvPr>
          <p:cNvSpPr txBox="1"/>
          <p:nvPr/>
        </p:nvSpPr>
        <p:spPr>
          <a:xfrm>
            <a:off x="1329292" y="3047341"/>
            <a:ext cx="2329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latin typeface="HK Grotesk Light" pitchFamily="2" charset="77"/>
              </a:rPr>
              <a:t>Approche classique</a:t>
            </a:r>
            <a:endParaRPr lang="fr-FR" sz="1600" i="1" dirty="0">
              <a:latin typeface="HK Grotesk Light Italic" pitchFamily="2" charset="77"/>
            </a:endParaRPr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15E3C019-84EB-960A-871C-6F7D555D78AC}"/>
              </a:ext>
            </a:extLst>
          </p:cNvPr>
          <p:cNvSpPr/>
          <p:nvPr/>
        </p:nvSpPr>
        <p:spPr>
          <a:xfrm>
            <a:off x="2375781" y="1534636"/>
            <a:ext cx="627304" cy="643102"/>
          </a:xfrm>
          <a:prstGeom prst="ellipse">
            <a:avLst/>
          </a:prstGeom>
          <a:solidFill>
            <a:schemeClr val="accent4">
              <a:alpha val="66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3A931E02-D439-CEF2-FC8A-E644FCDD25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2866" y="1475743"/>
            <a:ext cx="1184930" cy="1184930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78353B9E-DC6E-3CA3-AECA-AD38F871F0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537" b="100000" l="0" r="98645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5753" y="791052"/>
            <a:ext cx="2163680" cy="267202"/>
          </a:xfrm>
          <a:prstGeom prst="rect">
            <a:avLst/>
          </a:prstGeom>
        </p:spPr>
      </p:pic>
      <p:sp>
        <p:nvSpPr>
          <p:cNvPr id="15" name="Ellipse 14">
            <a:extLst>
              <a:ext uri="{FF2B5EF4-FFF2-40B4-BE49-F238E27FC236}">
                <a16:creationId xmlns:a16="http://schemas.microsoft.com/office/drawing/2014/main" id="{21481B42-C708-B9FA-D400-41102EACC007}"/>
              </a:ext>
            </a:extLst>
          </p:cNvPr>
          <p:cNvSpPr/>
          <p:nvPr/>
        </p:nvSpPr>
        <p:spPr>
          <a:xfrm>
            <a:off x="6503827" y="1359081"/>
            <a:ext cx="787307" cy="726469"/>
          </a:xfrm>
          <a:prstGeom prst="ellipse">
            <a:avLst/>
          </a:prstGeom>
          <a:solidFill>
            <a:schemeClr val="accent4">
              <a:alpha val="66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/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2903E956-2A9F-193D-F39F-2DA46E8217D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019" b="89907" l="3390" r="99153">
                        <a14:foregroundMark x1="27401" y1="53416" x2="27401" y2="53416"/>
                        <a14:foregroundMark x1="50282" y1="53106" x2="50282" y2="53106"/>
                        <a14:foregroundMark x1="76554" y1="53106" x2="76554" y2="53106"/>
                        <a14:foregroundMark x1="75282" y1="68634" x2="75282" y2="68634"/>
                        <a14:foregroundMark x1="48588" y1="67857" x2="48588" y2="67857"/>
                        <a14:foregroundMark x1="30791" y1="68323" x2="30791" y2="68323"/>
                        <a14:foregroundMark x1="99153" y1="55280" x2="99153" y2="5528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97063" y="1628772"/>
            <a:ext cx="1076259" cy="978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3838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A9CF07D-2558-4115-FB78-BFCAE747D7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L’approche classique par les contenus</a:t>
            </a:r>
          </a:p>
        </p:txBody>
      </p:sp>
      <p:graphicFrame>
        <p:nvGraphicFramePr>
          <p:cNvPr id="10" name="Espace réservé du contenu 9">
            <a:extLst>
              <a:ext uri="{FF2B5EF4-FFF2-40B4-BE49-F238E27FC236}">
                <a16:creationId xmlns:a16="http://schemas.microsoft.com/office/drawing/2014/main" id="{5E1F8C87-6057-3F01-DF19-AC6E938CBCD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77595793"/>
              </p:ext>
            </p:extLst>
          </p:nvPr>
        </p:nvGraphicFramePr>
        <p:xfrm>
          <a:off x="806450" y="1127932"/>
          <a:ext cx="7531100" cy="33940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5538795-A98C-8C0F-60CE-FC80F6136A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ETES 2023 - Aude Caussarieu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52AE4FD-7753-D349-4C23-96FB2A262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A6D39-E642-2D4C-A0B7-2D6F1543A0F3}" type="slidenum">
              <a:rPr lang="fr-FR" smtClean="0"/>
              <a:t>8</a:t>
            </a:fld>
            <a:endParaRPr lang="fr-FR"/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0E766AC6-5F97-CA55-AFCD-FEE15D0A4BF5}"/>
              </a:ext>
            </a:extLst>
          </p:cNvPr>
          <p:cNvSpPr/>
          <p:nvPr/>
        </p:nvSpPr>
        <p:spPr>
          <a:xfrm>
            <a:off x="8481066" y="123238"/>
            <a:ext cx="454272" cy="467843"/>
          </a:xfrm>
          <a:prstGeom prst="ellipse">
            <a:avLst/>
          </a:prstGeom>
          <a:solidFill>
            <a:schemeClr val="accent4">
              <a:alpha val="66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819D5A96-27F8-04BA-82F3-8D9E90A2381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72071" y="120887"/>
            <a:ext cx="712405" cy="712405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FBC949B2-9071-F7B9-90D6-2DB67C64648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8537" b="100000" l="0" r="98645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5753" y="791052"/>
            <a:ext cx="2163680" cy="267202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25597DF8-6AA8-6703-1D56-E7EE0F94BAF3}"/>
              </a:ext>
            </a:extLst>
          </p:cNvPr>
          <p:cNvSpPr txBox="1"/>
          <p:nvPr/>
        </p:nvSpPr>
        <p:spPr>
          <a:xfrm>
            <a:off x="9155875" y="-11875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2A7402EB-71FF-B9B9-DEAF-1A65A15148EC}"/>
              </a:ext>
            </a:extLst>
          </p:cNvPr>
          <p:cNvSpPr txBox="1"/>
          <p:nvPr/>
        </p:nvSpPr>
        <p:spPr>
          <a:xfrm>
            <a:off x="806450" y="1683930"/>
            <a:ext cx="6456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chemeClr val="accent1"/>
                </a:solidFill>
                <a:latin typeface="HK Grotesk Black" pitchFamily="2" charset="77"/>
              </a:rPr>
              <a:t>1</a:t>
            </a:r>
            <a:endParaRPr lang="fr-FR" b="1" dirty="0">
              <a:solidFill>
                <a:schemeClr val="accent1"/>
              </a:solidFill>
              <a:latin typeface="HK Grotesk Black" pitchFamily="2" charset="77"/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636AFEDC-DEA4-505C-E7B8-54DAEC50030F}"/>
              </a:ext>
            </a:extLst>
          </p:cNvPr>
          <p:cNvSpPr txBox="1"/>
          <p:nvPr/>
        </p:nvSpPr>
        <p:spPr>
          <a:xfrm>
            <a:off x="3595172" y="1683930"/>
            <a:ext cx="6456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chemeClr val="accent1"/>
                </a:solidFill>
                <a:latin typeface="HK Grotesk Black" pitchFamily="2" charset="77"/>
              </a:rPr>
              <a:t>2</a:t>
            </a:r>
            <a:endParaRPr lang="fr-FR" b="1" dirty="0">
              <a:solidFill>
                <a:schemeClr val="accent1"/>
              </a:solidFill>
              <a:latin typeface="HK Grotesk Black" pitchFamily="2" charset="77"/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B4BFBD13-5599-62ED-BA31-55840033E6A3}"/>
              </a:ext>
            </a:extLst>
          </p:cNvPr>
          <p:cNvSpPr txBox="1"/>
          <p:nvPr/>
        </p:nvSpPr>
        <p:spPr>
          <a:xfrm>
            <a:off x="6383894" y="1683930"/>
            <a:ext cx="6456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chemeClr val="accent1"/>
                </a:solidFill>
                <a:latin typeface="HK Grotesk Black" pitchFamily="2" charset="77"/>
              </a:rPr>
              <a:t>3</a:t>
            </a:r>
            <a:endParaRPr lang="fr-FR" b="1" dirty="0">
              <a:solidFill>
                <a:schemeClr val="accent1"/>
              </a:solidFill>
              <a:latin typeface="HK Grotesk Black" pitchFamily="2" charset="77"/>
            </a:endParaRP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8CD7F62D-24A1-D7B0-7DAE-88074CE7BF53}"/>
              </a:ext>
            </a:extLst>
          </p:cNvPr>
          <p:cNvSpPr txBox="1"/>
          <p:nvPr/>
        </p:nvSpPr>
        <p:spPr>
          <a:xfrm>
            <a:off x="1244997" y="3610100"/>
            <a:ext cx="39307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solidFill>
                  <a:schemeClr val="accent1"/>
                </a:solidFill>
                <a:latin typeface="HK Grotesk Light" pitchFamily="2" charset="77"/>
              </a:rPr>
              <a:t>Liste de notions qui se structure progressivement</a:t>
            </a:r>
          </a:p>
        </p:txBody>
      </p:sp>
    </p:spTree>
    <p:extLst>
      <p:ext uri="{BB962C8B-B14F-4D97-AF65-F5344CB8AC3E}">
        <p14:creationId xmlns:p14="http://schemas.microsoft.com/office/powerpoint/2010/main" val="16372259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83DCAD7B-C536-BD82-CCD0-754B5F66F0E6}"/>
              </a:ext>
            </a:extLst>
          </p:cNvPr>
          <p:cNvSpPr/>
          <p:nvPr/>
        </p:nvSpPr>
        <p:spPr>
          <a:xfrm>
            <a:off x="3446815" y="1817221"/>
            <a:ext cx="4910900" cy="266948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F31F0E1-C067-ADD9-1C32-8F26D9E0C63D}"/>
              </a:ext>
            </a:extLst>
          </p:cNvPr>
          <p:cNvSpPr/>
          <p:nvPr/>
        </p:nvSpPr>
        <p:spPr>
          <a:xfrm>
            <a:off x="5593290" y="3491533"/>
            <a:ext cx="656033" cy="148414"/>
          </a:xfrm>
          <a:prstGeom prst="rect">
            <a:avLst/>
          </a:prstGeom>
          <a:solidFill>
            <a:schemeClr val="accent1">
              <a:alpha val="50196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D3FD0CC-BCEB-B2B0-C4EB-40FC21334DC2}"/>
              </a:ext>
            </a:extLst>
          </p:cNvPr>
          <p:cNvSpPr/>
          <p:nvPr/>
        </p:nvSpPr>
        <p:spPr>
          <a:xfrm>
            <a:off x="5260016" y="4012299"/>
            <a:ext cx="1594144" cy="221636"/>
          </a:xfrm>
          <a:prstGeom prst="rect">
            <a:avLst/>
          </a:prstGeom>
          <a:solidFill>
            <a:srgbClr val="FFD007">
              <a:alpha val="50196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6405C66B-A42D-6468-4713-0E84B7AD7A6B}"/>
              </a:ext>
            </a:extLst>
          </p:cNvPr>
          <p:cNvSpPr/>
          <p:nvPr/>
        </p:nvSpPr>
        <p:spPr>
          <a:xfrm>
            <a:off x="3246588" y="889718"/>
            <a:ext cx="397303" cy="377731"/>
          </a:xfrm>
          <a:prstGeom prst="ellipse">
            <a:avLst/>
          </a:prstGeom>
          <a:solidFill>
            <a:schemeClr val="accent4">
              <a:alpha val="66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/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98F42917-B59D-99D6-C5AA-3AE07265AA50}"/>
              </a:ext>
            </a:extLst>
          </p:cNvPr>
          <p:cNvSpPr/>
          <p:nvPr/>
        </p:nvSpPr>
        <p:spPr>
          <a:xfrm>
            <a:off x="4433458" y="905550"/>
            <a:ext cx="397303" cy="377731"/>
          </a:xfrm>
          <a:prstGeom prst="ellipse">
            <a:avLst/>
          </a:prstGeom>
          <a:solidFill>
            <a:srgbClr val="4CA4DB">
              <a:alpha val="47843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69FC87E-9B05-DD72-3F48-E3C62C8FB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ETES 2023 - Aude Caussarieu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248E9C7-BC3B-461C-A45B-A0B17C7A3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A6D39-E642-2D4C-A0B7-2D6F1543A0F3}" type="slidenum">
              <a:rPr lang="fr-FR" smtClean="0"/>
              <a:t>9</a:t>
            </a:fld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F4D3FB12-B729-783C-E73B-E61CFA0B5A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537" b="100000" l="0" r="98645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5753" y="791052"/>
            <a:ext cx="2163680" cy="267202"/>
          </a:xfrm>
          <a:prstGeom prst="rect">
            <a:avLst/>
          </a:prstGeom>
        </p:spPr>
      </p:pic>
      <p:pic>
        <p:nvPicPr>
          <p:cNvPr id="2050" name="Picture 2" descr="Yves Chevallard (fr) | ARDM">
            <a:extLst>
              <a:ext uri="{FF2B5EF4-FFF2-40B4-BE49-F238E27FC236}">
                <a16:creationId xmlns:a16="http://schemas.microsoft.com/office/drawing/2014/main" id="{E4DA07E9-98A9-0B9C-8A3F-E590334852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790" y="1179678"/>
            <a:ext cx="1336054" cy="998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C670F3F6-E987-21DF-46A7-B8A2530EE72C}"/>
              </a:ext>
            </a:extLst>
          </p:cNvPr>
          <p:cNvSpPr txBox="1"/>
          <p:nvPr/>
        </p:nvSpPr>
        <p:spPr>
          <a:xfrm>
            <a:off x="778790" y="2299835"/>
            <a:ext cx="22088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latin typeface="HK Grotesk Light" pitchFamily="2" charset="77"/>
              </a:rPr>
              <a:t>Yves Chevallard, </a:t>
            </a:r>
          </a:p>
          <a:p>
            <a:r>
              <a:rPr lang="fr-FR" sz="1200" dirty="0">
                <a:latin typeface="HK Grotesk Light" pitchFamily="2" charset="77"/>
              </a:rPr>
              <a:t>Didactique des maths</a:t>
            </a:r>
          </a:p>
          <a:p>
            <a:r>
              <a:rPr lang="fr-FR" sz="1200" dirty="0">
                <a:latin typeface="HK Grotesk Light" pitchFamily="2" charset="77"/>
              </a:rPr>
              <a:t>Approche anthropologique du didactique</a:t>
            </a:r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E1535B0E-2814-1A9B-0486-F1FE49A2E812}"/>
              </a:ext>
            </a:extLst>
          </p:cNvPr>
          <p:cNvSpPr/>
          <p:nvPr/>
        </p:nvSpPr>
        <p:spPr>
          <a:xfrm>
            <a:off x="5335471" y="2244920"/>
            <a:ext cx="834941" cy="778153"/>
          </a:xfrm>
          <a:prstGeom prst="ellipse">
            <a:avLst/>
          </a:prstGeom>
          <a:solidFill>
            <a:schemeClr val="accent4">
              <a:alpha val="66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/>
          </a:p>
        </p:txBody>
      </p:sp>
      <p:pic>
        <p:nvPicPr>
          <p:cNvPr id="9" name="Image 8" descr="tournevis.png">
            <a:extLst>
              <a:ext uri="{FF2B5EF4-FFF2-40B4-BE49-F238E27FC236}">
                <a16:creationId xmlns:a16="http://schemas.microsoft.com/office/drawing/2014/main" id="{19240180-3F54-5C5D-A783-67FE712E056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2474" y="1966165"/>
            <a:ext cx="1204361" cy="1063592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B6A13A5F-EF76-9C71-2BB0-ADDF3F98E92B}"/>
              </a:ext>
            </a:extLst>
          </p:cNvPr>
          <p:cNvSpPr txBox="1"/>
          <p:nvPr/>
        </p:nvSpPr>
        <p:spPr>
          <a:xfrm>
            <a:off x="3428382" y="3318362"/>
            <a:ext cx="4572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dirty="0">
                <a:latin typeface="LiberationSerif"/>
              </a:rPr>
              <a:t>L</a:t>
            </a:r>
            <a:r>
              <a:rPr lang="fr-FR" sz="1800" dirty="0">
                <a:effectLst/>
                <a:latin typeface="LiberationSerif"/>
              </a:rPr>
              <a:t>es </a:t>
            </a:r>
            <a:r>
              <a:rPr lang="fr-FR" sz="1800" b="1" dirty="0">
                <a:effectLst/>
                <a:latin typeface="LiberationSerif"/>
              </a:rPr>
              <a:t>savoirs </a:t>
            </a:r>
          </a:p>
          <a:p>
            <a:pPr algn="ctr"/>
            <a:r>
              <a:rPr lang="fr-FR" sz="1800" dirty="0">
                <a:effectLst/>
                <a:latin typeface="LiberationSerif"/>
              </a:rPr>
              <a:t>sont des constructions humaines </a:t>
            </a:r>
          </a:p>
          <a:p>
            <a:pPr algn="ctr"/>
            <a:r>
              <a:rPr lang="fr-FR" sz="1800" dirty="0">
                <a:solidFill>
                  <a:schemeClr val="tx2"/>
                </a:solidFill>
                <a:effectLst/>
                <a:latin typeface="LiberationSerif"/>
              </a:rPr>
              <a:t>pour </a:t>
            </a:r>
            <a:r>
              <a:rPr lang="fr-FR" sz="1800" b="1" dirty="0">
                <a:solidFill>
                  <a:schemeClr val="tx2"/>
                </a:solidFill>
                <a:effectLst/>
                <a:latin typeface="LiberationSerif"/>
              </a:rPr>
              <a:t>faire des choses</a:t>
            </a:r>
            <a:endParaRPr lang="fr-FR" b="1" dirty="0">
              <a:solidFill>
                <a:schemeClr val="tx2"/>
              </a:solidFill>
              <a:effectLst/>
            </a:endParaRPr>
          </a:p>
        </p:txBody>
      </p:sp>
      <p:pic>
        <p:nvPicPr>
          <p:cNvPr id="13" name="Image 12" descr="tournevis.png">
            <a:extLst>
              <a:ext uri="{FF2B5EF4-FFF2-40B4-BE49-F238E27FC236}">
                <a16:creationId xmlns:a16="http://schemas.microsoft.com/office/drawing/2014/main" id="{3E23F746-DD1A-4168-5001-6C2B93E59F3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0837" y="990812"/>
            <a:ext cx="427725" cy="377731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5CD009EB-11E6-FF64-1A81-0C0AB861C1D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936" b="93750" l="4217" r="92018">
                        <a14:foregroundMark x1="40361" y1="57051" x2="40361" y2="57051"/>
                        <a14:foregroundMark x1="50452" y1="41827" x2="50452" y2="41827"/>
                        <a14:foregroundMark x1="54518" y1="29327" x2="54518" y2="29327"/>
                        <a14:foregroundMark x1="48795" y1="30288" x2="48795" y2="30288"/>
                        <a14:foregroundMark x1="41114" y1="29808" x2="41114" y2="2980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57461" y="872692"/>
            <a:ext cx="571720" cy="537279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06205308-148B-FD57-16B0-E268A533E5C3}"/>
              </a:ext>
            </a:extLst>
          </p:cNvPr>
          <p:cNvSpPr/>
          <p:nvPr/>
        </p:nvSpPr>
        <p:spPr>
          <a:xfrm>
            <a:off x="2750695" y="598886"/>
            <a:ext cx="1154243" cy="192166"/>
          </a:xfrm>
          <a:prstGeom prst="rect">
            <a:avLst/>
          </a:prstGeom>
          <a:solidFill>
            <a:srgbClr val="FFD007">
              <a:alpha val="50196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448B4BA-33D4-1A4C-7155-0BA331FB4242}"/>
              </a:ext>
            </a:extLst>
          </p:cNvPr>
          <p:cNvSpPr/>
          <p:nvPr/>
        </p:nvSpPr>
        <p:spPr>
          <a:xfrm>
            <a:off x="3966200" y="607704"/>
            <a:ext cx="1154243" cy="192166"/>
          </a:xfrm>
          <a:prstGeom prst="rect">
            <a:avLst/>
          </a:prstGeom>
          <a:solidFill>
            <a:schemeClr val="accent1">
              <a:alpha val="50196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B3C406ED-D88C-1DE5-93B2-FD9687BECD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L’approche praxéologique </a:t>
            </a:r>
          </a:p>
        </p:txBody>
      </p:sp>
    </p:spTree>
    <p:extLst>
      <p:ext uri="{BB962C8B-B14F-4D97-AF65-F5344CB8AC3E}">
        <p14:creationId xmlns:p14="http://schemas.microsoft.com/office/powerpoint/2010/main" val="323938106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Personnalisée 4">
      <a:dk1>
        <a:sysClr val="windowText" lastClr="000000"/>
      </a:dk1>
      <a:lt1>
        <a:sysClr val="window" lastClr="FFFFFF"/>
      </a:lt1>
      <a:dk2>
        <a:srgbClr val="161C27"/>
      </a:dk2>
      <a:lt2>
        <a:srgbClr val="D0E7F9"/>
      </a:lt2>
      <a:accent1>
        <a:srgbClr val="4CA4DB"/>
      </a:accent1>
      <a:accent2>
        <a:srgbClr val="203953"/>
      </a:accent2>
      <a:accent3>
        <a:srgbClr val="1F2020"/>
      </a:accent3>
      <a:accent4>
        <a:srgbClr val="FFD007"/>
      </a:accent4>
      <a:accent5>
        <a:srgbClr val="D85551"/>
      </a:accent5>
      <a:accent6>
        <a:srgbClr val="9EC32E"/>
      </a:accent6>
      <a:hlink>
        <a:srgbClr val="4CA4FF"/>
      </a:hlink>
      <a:folHlink>
        <a:srgbClr val="4CA4FF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12189</TotalTime>
  <Words>1243</Words>
  <Application>Microsoft Macintosh PowerPoint</Application>
  <PresentationFormat>Affichage à l'écran (16:9)</PresentationFormat>
  <Paragraphs>259</Paragraphs>
  <Slides>24</Slides>
  <Notes>12</Notes>
  <HiddenSlides>0</HiddenSlides>
  <MMClips>0</MMClips>
  <ScaleCrop>false</ScaleCrop>
  <HeadingPairs>
    <vt:vector size="6" baseType="variant">
      <vt:variant>
        <vt:lpstr>Polices utilisées</vt:lpstr>
      </vt:variant>
      <vt:variant>
        <vt:i4>10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24</vt:i4>
      </vt:variant>
    </vt:vector>
  </HeadingPairs>
  <TitlesOfParts>
    <vt:vector size="35" baseType="lpstr">
      <vt:lpstr>Arial</vt:lpstr>
      <vt:lpstr>Calibri</vt:lpstr>
      <vt:lpstr>HK Grotesk</vt:lpstr>
      <vt:lpstr>HK Grotesk Black</vt:lpstr>
      <vt:lpstr>HK Grotesk Bold</vt:lpstr>
      <vt:lpstr>HK Grotesk Light</vt:lpstr>
      <vt:lpstr>HK Grotesk Light Italic</vt:lpstr>
      <vt:lpstr>HK Grotesk Medium</vt:lpstr>
      <vt:lpstr>HK Grotesk Regular</vt:lpstr>
      <vt:lpstr>LiberationSerif</vt:lpstr>
      <vt:lpstr>Thème Office</vt:lpstr>
      <vt:lpstr>Construire un curriculum pour enseigner les enjeux de la transition socio-écologique</vt:lpstr>
      <vt:lpstr>D’où je parle </vt:lpstr>
      <vt:lpstr>Plan </vt:lpstr>
      <vt:lpstr>3 finalités d’une intervention pour les transitions</vt:lpstr>
      <vt:lpstr>3 finalités d’une intervention pour les transitions</vt:lpstr>
      <vt:lpstr>Construire un programme d’enseignement autour des transitions</vt:lpstr>
      <vt:lpstr>Deux approches </vt:lpstr>
      <vt:lpstr>L’approche classique par les contenus</vt:lpstr>
      <vt:lpstr>L’approche praxéologique </vt:lpstr>
      <vt:lpstr>L’approche praxéologique</vt:lpstr>
      <vt:lpstr>Les avantages de l’approche praxéologique</vt:lpstr>
      <vt:lpstr>Bibliographie</vt:lpstr>
      <vt:lpstr>Un complexe praxéologique</vt:lpstr>
      <vt:lpstr>Le projet Maths4Sciences</vt:lpstr>
      <vt:lpstr>Objectifs pédagogiques opérationnels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L’alignement pédagogique </vt:lpstr>
      <vt:lpstr>Un référentiel de savoir-faire pour un chapitre </vt:lpstr>
      <vt:lpstr>Le référentiel de maths pour la physique</vt:lpstr>
      <vt:lpstr>Une représentation à 2D des questions autour d’un même savoir-faire</vt:lpstr>
    </vt:vector>
  </TitlesOfParts>
  <Company>ENSL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Quelques principes pour l’ingénierie pédagogique</dc:title>
  <dc:creator>Aude Caussarieu</dc:creator>
  <cp:lastModifiedBy>Aude Caussarieu</cp:lastModifiedBy>
  <cp:revision>336</cp:revision>
  <dcterms:created xsi:type="dcterms:W3CDTF">2021-03-10T13:34:38Z</dcterms:created>
  <dcterms:modified xsi:type="dcterms:W3CDTF">2023-07-03T08:25:55Z</dcterms:modified>
</cp:coreProperties>
</file>